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422" r:id="rId3"/>
    <p:sldId id="317" r:id="rId4"/>
    <p:sldId id="349" r:id="rId5"/>
    <p:sldId id="411" r:id="rId6"/>
    <p:sldId id="410" r:id="rId7"/>
    <p:sldId id="412" r:id="rId8"/>
    <p:sldId id="351" r:id="rId9"/>
    <p:sldId id="348" r:id="rId10"/>
    <p:sldId id="353" r:id="rId11"/>
    <p:sldId id="396" r:id="rId12"/>
    <p:sldId id="365" r:id="rId13"/>
    <p:sldId id="366" r:id="rId14"/>
    <p:sldId id="400" r:id="rId15"/>
    <p:sldId id="367" r:id="rId16"/>
    <p:sldId id="427" r:id="rId17"/>
    <p:sldId id="430" r:id="rId18"/>
    <p:sldId id="428" r:id="rId19"/>
    <p:sldId id="347" r:id="rId20"/>
    <p:sldId id="360" r:id="rId21"/>
    <p:sldId id="361" r:id="rId22"/>
    <p:sldId id="399" r:id="rId23"/>
    <p:sldId id="376" r:id="rId24"/>
    <p:sldId id="374" r:id="rId25"/>
    <p:sldId id="371" r:id="rId26"/>
    <p:sldId id="372" r:id="rId27"/>
    <p:sldId id="375" r:id="rId28"/>
    <p:sldId id="377" r:id="rId29"/>
    <p:sldId id="378" r:id="rId30"/>
    <p:sldId id="380" r:id="rId31"/>
    <p:sldId id="379" r:id="rId32"/>
    <p:sldId id="381" r:id="rId33"/>
    <p:sldId id="403" r:id="rId34"/>
    <p:sldId id="431" r:id="rId35"/>
    <p:sldId id="395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3391" autoAdjust="0"/>
  </p:normalViewPr>
  <p:slideViewPr>
    <p:cSldViewPr snapToGrid="0">
      <p:cViewPr varScale="1">
        <p:scale>
          <a:sx n="71" d="100"/>
          <a:sy n="71" d="100"/>
        </p:scale>
        <p:origin x="174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A1168-E648-46B5-BC5D-68B30E6DA73B}" type="datetimeFigureOut">
              <a:rPr lang="zh-CN" altLang="en-US" smtClean="0"/>
              <a:t>2020/4/11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6D0D-E51B-4BE5-990B-CEAC2FCCE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09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zier_curv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zier_curv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_Casteljau's_algorith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De_Casteljau%27s_algorithm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_Casteljau's_algorith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De_Casteljau%27s_algorithm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74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光线与一般平面</a:t>
            </a:r>
            <a:r>
              <a:rPr lang="en-US" altLang="zh-CN" dirty="0"/>
              <a:t>/</a:t>
            </a:r>
            <a:r>
              <a:rPr lang="zh-CN" altLang="en-US" dirty="0"/>
              <a:t>球面的求交胡老师已经在课上讲过，参考 课件</a:t>
            </a:r>
            <a:r>
              <a:rPr lang="en-US" altLang="zh-CN" dirty="0"/>
              <a:t>-</a:t>
            </a:r>
            <a:r>
              <a:rPr lang="zh-CN" altLang="en-US" dirty="0"/>
              <a:t>光线跟踪</a:t>
            </a:r>
            <a:endParaRPr lang="en-US" altLang="zh-CN" dirty="0"/>
          </a:p>
          <a:p>
            <a:r>
              <a:rPr lang="zh-CN" altLang="en-US" dirty="0"/>
              <a:t>反射、折射公式参考 课件</a:t>
            </a:r>
            <a:r>
              <a:rPr lang="en-US" altLang="zh-CN" dirty="0"/>
              <a:t>-</a:t>
            </a:r>
            <a:r>
              <a:rPr lang="zh-CN" altLang="en-US" dirty="0"/>
              <a:t>光线跟踪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8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320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迭进坑的话，允许暴力撒初值，当然时间代价也会更高</a:t>
            </a:r>
            <a:r>
              <a:rPr kumimoji="1" lang="zh-CN" altLang="en-US" dirty="0">
                <a:sym typeface="Wingdings"/>
              </a:rPr>
              <a:t></a:t>
            </a:r>
            <a:endParaRPr kumimoji="1" lang="en-US" altLang="zh-CN" dirty="0">
              <a:sym typeface="Wingding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46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运动模糊：光线和物体添加时间属性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77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Path Tracing:</a:t>
            </a:r>
          </a:p>
          <a:p>
            <a:r>
              <a:rPr lang="en-US" altLang="zh-CN" dirty="0"/>
              <a:t>- https://en.wikipedia.org/wiki/Path_tracing</a:t>
            </a:r>
          </a:p>
          <a:p>
            <a:endParaRPr lang="en-US" altLang="zh-CN" dirty="0"/>
          </a:p>
          <a:p>
            <a:r>
              <a:rPr lang="en-US" altLang="zh-CN" dirty="0"/>
              <a:t>AMCMCPPM:</a:t>
            </a:r>
            <a:r>
              <a:rPr lang="en-US" altLang="zh-CN" baseline="0" dirty="0"/>
              <a:t> 2016</a:t>
            </a:r>
            <a:r>
              <a:rPr lang="zh-CN" altLang="en-US" baseline="0" dirty="0"/>
              <a:t>秋</a:t>
            </a:r>
            <a:r>
              <a:rPr lang="en-US" altLang="zh-CN" baseline="0" dirty="0"/>
              <a:t>-</a:t>
            </a:r>
            <a:r>
              <a:rPr lang="zh-CN" altLang="en-US" baseline="0" dirty="0"/>
              <a:t>高等计算机图形学</a:t>
            </a:r>
            <a:r>
              <a:rPr lang="en-US" altLang="zh-CN" baseline="0" dirty="0"/>
              <a:t>-</a:t>
            </a:r>
            <a:r>
              <a:rPr lang="zh-CN" altLang="en-US" baseline="0" dirty="0"/>
              <a:t>罗雨屏 </a:t>
            </a:r>
            <a:endParaRPr lang="en-US" altLang="zh-CN" baseline="0" dirty="0"/>
          </a:p>
          <a:p>
            <a:pPr marL="171450" indent="-171450">
              <a:buFontTx/>
              <a:buChar char="-"/>
            </a:pPr>
            <a:r>
              <a:rPr lang="en-US" altLang="zh-CN" baseline="0" dirty="0"/>
              <a:t>https://github.com/roosephu/amcmcppm/tree/master/water-caustic/models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http://www.ci.i.u-tokyo.ac.jp/~hachisuka/amcmcppm.pdf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437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算法主函数：给定一条“光线”，求这条光线“携带”的颜色。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变种</a:t>
            </a:r>
            <a:r>
              <a:rPr lang="en-US" altLang="zh-CN" dirty="0"/>
              <a:t>1: Path Tracing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85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Ref:</a:t>
            </a:r>
            <a:r>
              <a:rPr kumimoji="1" lang="en-US" altLang="zh-CN" baseline="0" dirty="0"/>
              <a:t> </a:t>
            </a:r>
            <a:r>
              <a:rPr kumimoji="1" lang="zh-CN" altLang="en-US" dirty="0"/>
              <a:t>胡老师课件</a:t>
            </a:r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en.wikipedia.org</a:t>
            </a:r>
            <a:r>
              <a:rPr kumimoji="1" lang="en-US" altLang="zh-CN" dirty="0"/>
              <a:t>/wiki/</a:t>
            </a:r>
            <a:r>
              <a:rPr kumimoji="1" lang="en-US" altLang="zh-CN" dirty="0" err="1"/>
              <a:t>Distributed_ray_tracing</a:t>
            </a:r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en.wikipedia.org</a:t>
            </a:r>
            <a:r>
              <a:rPr kumimoji="1" lang="en-US" altLang="zh-CN" dirty="0"/>
              <a:t>/wiki/</a:t>
            </a:r>
            <a:r>
              <a:rPr kumimoji="1" lang="en-US" altLang="zh-CN" dirty="0" err="1"/>
              <a:t>Photon_mapping</a:t>
            </a:r>
            <a:endParaRPr kumimoji="1" lang="en-US" altLang="zh-CN" dirty="0"/>
          </a:p>
          <a:p>
            <a:r>
              <a:rPr kumimoji="1" lang="zh-CN" altLang="en-US" dirty="0"/>
              <a:t>要求：实现对应光线跟踪必须有对应效果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025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 L. Cook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Ray Tracing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，对于景深、抗锯齿等效果都有实现细节和证明，感兴趣的同学可以查阅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57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如果实现光子映射，一般必须使用</a:t>
            </a:r>
            <a:r>
              <a:rPr lang="en-US" altLang="zh-CN" dirty="0"/>
              <a:t>KD-Tree</a:t>
            </a:r>
            <a:r>
              <a:rPr lang="zh-CN" altLang="en-US" dirty="0"/>
              <a:t>对光子进行组织和快速读取。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956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时间主要影响自己调试程序的便利性和出高质量结果（比如做高精准度</a:t>
            </a:r>
            <a:r>
              <a:rPr lang="en-US" altLang="zh-CN" dirty="0"/>
              <a:t>PPM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2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Bezier = Open-Uniform Non-rational B-Spline</a:t>
            </a:r>
            <a:endParaRPr kumimoji="1" lang="en-US" altLang="zh-CN" dirty="0"/>
          </a:p>
          <a:p>
            <a:r>
              <a:rPr kumimoji="1" lang="zh-CN" altLang="en-US" dirty="0"/>
              <a:t>参数曲面是常用的曲面绘制工具，例如</a:t>
            </a:r>
            <a:r>
              <a:rPr kumimoji="1" lang="en-US" altLang="zh-CN" dirty="0"/>
              <a:t>CAD</a:t>
            </a:r>
            <a:r>
              <a:rPr kumimoji="1" lang="zh-CN" altLang="en-US" dirty="0"/>
              <a:t>造型，</a:t>
            </a:r>
            <a:r>
              <a:rPr kumimoji="1" lang="en-US" altLang="zh-CN" dirty="0"/>
              <a:t>windows/office</a:t>
            </a:r>
            <a:r>
              <a:rPr kumimoji="1" lang="zh-CN" altLang="en-US" dirty="0"/>
              <a:t>中的曲线工具。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中，用户通常是通过点几个点</a:t>
            </a:r>
            <a:r>
              <a:rPr kumimoji="1" lang="en-US" altLang="zh-CN" dirty="0"/>
              <a:t>(</a:t>
            </a:r>
            <a:r>
              <a:rPr kumimoji="1" lang="zh-CN" altLang="en-US" dirty="0"/>
              <a:t>控制点</a:t>
            </a:r>
            <a:r>
              <a:rPr kumimoji="1" lang="en-US" altLang="zh-CN" dirty="0"/>
              <a:t>)</a:t>
            </a:r>
            <a:r>
              <a:rPr kumimoji="1" lang="zh-CN" altLang="en-US" dirty="0"/>
              <a:t>并拖动，实现曲线的设计。</a:t>
            </a:r>
            <a:endParaRPr kumimoji="1" lang="en-US" altLang="zh-CN" dirty="0"/>
          </a:p>
          <a:p>
            <a:r>
              <a:rPr kumimoji="1" lang="zh-CN" altLang="en-US" dirty="0"/>
              <a:t>自变量一般含有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(</a:t>
            </a:r>
            <a:r>
              <a:rPr kumimoji="1" lang="zh-CN" altLang="en-US" dirty="0"/>
              <a:t>曲线</a:t>
            </a:r>
            <a:r>
              <a:rPr kumimoji="1" lang="en-US" altLang="zh-CN" dirty="0"/>
              <a:t>)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(</a:t>
            </a:r>
            <a:r>
              <a:rPr kumimoji="1" lang="zh-CN" altLang="en-US" dirty="0"/>
              <a:t>曲面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，自变量的不同取值组合的集合，便得到了这样的一个曲线</a:t>
            </a:r>
            <a:r>
              <a:rPr kumimoji="1" lang="en-US" altLang="zh-CN" dirty="0"/>
              <a:t>/</a:t>
            </a:r>
            <a:r>
              <a:rPr kumimoji="1" lang="zh-CN" altLang="en-US" dirty="0"/>
              <a:t>曲面。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常见的曲线曲面有</a:t>
            </a:r>
            <a:r>
              <a:rPr kumimoji="1" lang="en-US" altLang="zh-CN" dirty="0"/>
              <a:t>Bezier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样条等等，我们以</a:t>
            </a:r>
            <a:r>
              <a:rPr kumimoji="1" lang="en-US" altLang="zh-CN" dirty="0"/>
              <a:t>Bezier</a:t>
            </a:r>
            <a:r>
              <a:rPr kumimoji="1" lang="zh-CN" altLang="en-US" dirty="0"/>
              <a:t>曲线曲面为例进行介绍，大家在实现的时候选用其他参数曲面也是可以的。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https://en.wikipedia.org/wiki/B%C3%A9zier_curve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581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701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1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03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762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https://en.wikipedia.org/wiki/Volumetric_lighting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89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Bezier = Open-Uniform Non-rational B-Spline</a:t>
            </a:r>
            <a:endParaRPr kumimoji="1" lang="en-US" altLang="zh-CN" dirty="0"/>
          </a:p>
          <a:p>
            <a:r>
              <a:rPr kumimoji="1" lang="zh-CN" altLang="en-US" dirty="0"/>
              <a:t>参数曲面是常用的曲面绘制工具，例如</a:t>
            </a:r>
            <a:r>
              <a:rPr kumimoji="1" lang="en-US" altLang="zh-CN" dirty="0"/>
              <a:t>CAD</a:t>
            </a:r>
            <a:r>
              <a:rPr kumimoji="1" lang="zh-CN" altLang="en-US" dirty="0"/>
              <a:t>造型，</a:t>
            </a:r>
            <a:r>
              <a:rPr kumimoji="1" lang="en-US" altLang="zh-CN" dirty="0"/>
              <a:t>windows/office</a:t>
            </a:r>
            <a:r>
              <a:rPr kumimoji="1" lang="zh-CN" altLang="en-US" dirty="0"/>
              <a:t>中的曲线工具。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中，用户通常是通过点几个点</a:t>
            </a:r>
            <a:r>
              <a:rPr kumimoji="1" lang="en-US" altLang="zh-CN" dirty="0"/>
              <a:t>(</a:t>
            </a:r>
            <a:r>
              <a:rPr kumimoji="1" lang="zh-CN" altLang="en-US" dirty="0"/>
              <a:t>控制点</a:t>
            </a:r>
            <a:r>
              <a:rPr kumimoji="1" lang="en-US" altLang="zh-CN" dirty="0"/>
              <a:t>)</a:t>
            </a:r>
            <a:r>
              <a:rPr kumimoji="1" lang="zh-CN" altLang="en-US" dirty="0"/>
              <a:t>并拖动，实现曲线的设计。</a:t>
            </a:r>
            <a:endParaRPr kumimoji="1" lang="en-US" altLang="zh-CN" dirty="0"/>
          </a:p>
          <a:p>
            <a:r>
              <a:rPr kumimoji="1" lang="zh-CN" altLang="en-US" dirty="0"/>
              <a:t>自变量一般含有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</a:t>
            </a:r>
            <a:r>
              <a:rPr kumimoji="1" lang="en-US" altLang="zh-CN" dirty="0"/>
              <a:t>(</a:t>
            </a:r>
            <a:r>
              <a:rPr kumimoji="1" lang="zh-CN" altLang="en-US" dirty="0"/>
              <a:t>曲线</a:t>
            </a:r>
            <a:r>
              <a:rPr kumimoji="1" lang="en-US" altLang="zh-CN" dirty="0"/>
              <a:t>)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</a:t>
            </a:r>
            <a:r>
              <a:rPr kumimoji="1" lang="en-US" altLang="zh-CN" dirty="0"/>
              <a:t>(</a:t>
            </a:r>
            <a:r>
              <a:rPr kumimoji="1" lang="zh-CN" altLang="en-US" dirty="0"/>
              <a:t>曲面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，自变量的不同取值组合的集合，便得到了这样的一个曲线</a:t>
            </a:r>
            <a:r>
              <a:rPr kumimoji="1" lang="en-US" altLang="zh-CN" dirty="0"/>
              <a:t>/</a:t>
            </a:r>
            <a:r>
              <a:rPr kumimoji="1" lang="zh-CN" altLang="en-US" dirty="0"/>
              <a:t>曲面。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常见的曲线曲面有</a:t>
            </a:r>
            <a:r>
              <a:rPr kumimoji="1" lang="en-US" altLang="zh-CN" dirty="0"/>
              <a:t>Bezier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样条等等，我们以</a:t>
            </a:r>
            <a:r>
              <a:rPr kumimoji="1" lang="en-US" altLang="zh-CN" dirty="0"/>
              <a:t>Bezier</a:t>
            </a:r>
            <a:r>
              <a:rPr kumimoji="1" lang="zh-CN" altLang="en-US" dirty="0"/>
              <a:t>曲线曲面为例进行介绍，大家在实现的时候选用其他参数曲面也是可以的。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https://en.wikipedia.org/wiki/B%C3%A9zier_curve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1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又被称作</a:t>
                </a:r>
                <a:r>
                  <a:rPr lang="en-US" altLang="zh-CN" dirty="0"/>
                  <a:t>Bernstein Basis Polynomial</a:t>
                </a:r>
                <a:r>
                  <a:rPr lang="zh-CN" altLang="en-US" dirty="0"/>
                  <a:t>，一个数值稳定的计算方法为</a:t>
                </a:r>
                <a:r>
                  <a:rPr lang="en-US" altLang="zh-CN" dirty="0"/>
                  <a:t>De </a:t>
                </a:r>
                <a:r>
                  <a:rPr lang="en-US" altLang="zh-CN" dirty="0" err="1"/>
                  <a:t>Casteljau</a:t>
                </a:r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r>
                  <a:rPr lang="en-US" altLang="zh-CN" dirty="0"/>
                  <a:t>Bernstein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轴的交点即为</a:t>
                </a:r>
                <a:r>
                  <a:rPr lang="en-US" altLang="zh-CN" dirty="0"/>
                  <a:t>knots</a:t>
                </a:r>
                <a:r>
                  <a:rPr lang="zh-CN" altLang="en-US" dirty="0"/>
                  <a:t>的位置（算重根），上图所有的交点非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即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，所以我们称</a:t>
                </a:r>
                <a:r>
                  <a:rPr lang="en-US" altLang="zh-CN" dirty="0" err="1"/>
                  <a:t>bezier</a:t>
                </a:r>
                <a:r>
                  <a:rPr lang="zh-CN" altLang="en-US" dirty="0"/>
                  <a:t>是“非有理”的。</a:t>
                </a:r>
                <a:endParaRPr lang="en-US" altLang="zh-CN" dirty="0"/>
              </a:p>
              <a:p>
                <a:r>
                  <a:rPr lang="en-US" altLang="zh-CN" dirty="0">
                    <a:hlinkClick r:id="rId3"/>
                  </a:rPr>
                  <a:t>https://en.wikipedia.org/wiki/De_Casteljau%27s_algorithm</a:t>
                </a:r>
                <a:endParaRPr lang="en-US" altLang="zh-CN" dirty="0"/>
              </a:p>
              <a:p>
                <a:r>
                  <a:rPr lang="zh-CN" altLang="en-US" dirty="0"/>
                  <a:t>这样定义出来的</a:t>
                </a:r>
                <a:r>
                  <a:rPr lang="en-US" altLang="zh-CN" dirty="0"/>
                  <a:t>Bezier</a:t>
                </a:r>
                <a:r>
                  <a:rPr lang="zh-CN" altLang="en-US" dirty="0"/>
                  <a:t>曲线有许多好玩儿的性质，你能找出几个？</a:t>
                </a:r>
                <a:endParaRPr lang="en-US" altLang="zh-CN" dirty="0"/>
              </a:p>
              <a:p>
                <a:r>
                  <a:rPr lang="zh-CN" altLang="en-US" dirty="0"/>
                  <a:t>如何快速计算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？预计算加速渲染？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𝐵_(𝑖,𝑛) (𝑡)</a:t>
                </a:r>
                <a:r>
                  <a:rPr lang="zh-CN" altLang="en-US" dirty="0" smtClean="0"/>
                  <a:t>又被称作</a:t>
                </a:r>
                <a:r>
                  <a:rPr lang="en-US" altLang="zh-CN" dirty="0" smtClean="0"/>
                  <a:t>Bernstein Basis Polynomial</a:t>
                </a:r>
                <a:r>
                  <a:rPr lang="zh-CN" altLang="en-US" dirty="0" smtClean="0"/>
                  <a:t>，一个数值稳定的计算方法为</a:t>
                </a:r>
                <a:r>
                  <a:rPr lang="en-US" altLang="zh-CN" dirty="0" smtClean="0"/>
                  <a:t>De </a:t>
                </a:r>
                <a:r>
                  <a:rPr lang="en-US" altLang="zh-CN" dirty="0" err="1" smtClean="0"/>
                  <a:t>Casteljau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r>
                  <a:rPr lang="en-US" altLang="zh-CN" dirty="0" smtClean="0"/>
                  <a:t>Bernstein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轴的交点即为</a:t>
                </a:r>
                <a:r>
                  <a:rPr lang="en-US" altLang="zh-CN" dirty="0" smtClean="0"/>
                  <a:t>knots</a:t>
                </a:r>
                <a:r>
                  <a:rPr lang="zh-CN" altLang="en-US" dirty="0" smtClean="0"/>
                  <a:t>的位置（算重根），上图所有的交点非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即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，所以我们称</a:t>
                </a:r>
                <a:r>
                  <a:rPr lang="en-US" altLang="zh-CN" dirty="0" err="1" smtClean="0"/>
                  <a:t>bezier</a:t>
                </a:r>
                <a:r>
                  <a:rPr lang="zh-CN" altLang="en-US" dirty="0" smtClean="0"/>
                  <a:t>是“非有理”的。</a:t>
                </a:r>
                <a:endParaRPr lang="en-US" altLang="zh-CN" dirty="0" smtClean="0"/>
              </a:p>
              <a:p>
                <a:r>
                  <a:rPr lang="en-US" altLang="zh-CN" dirty="0" smtClean="0">
                    <a:hlinkClick r:id="rId4"/>
                  </a:rPr>
                  <a:t>https://en.wikipedia.org/wiki/De_Casteljau%27s_algorithm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这样定义出来的</a:t>
                </a:r>
                <a:r>
                  <a:rPr lang="en-US" altLang="zh-CN" dirty="0" smtClean="0"/>
                  <a:t>Bezier</a:t>
                </a:r>
                <a:r>
                  <a:rPr lang="zh-CN" altLang="en-US" dirty="0" smtClean="0"/>
                  <a:t>曲线有许多好玩儿的性质，你能找出几个？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如何快速计算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𝑃(𝑡_0)</a:t>
                </a:r>
                <a:r>
                  <a:rPr lang="zh-CN" altLang="en-US" dirty="0" smtClean="0"/>
                  <a:t>？预计算加速渲染？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665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又被称作</a:t>
                </a:r>
                <a:r>
                  <a:rPr lang="en-US" altLang="zh-CN" dirty="0"/>
                  <a:t>Bernstein Basis Polynomial</a:t>
                </a:r>
                <a:r>
                  <a:rPr lang="zh-CN" altLang="en-US" dirty="0"/>
                  <a:t>，一个数值稳定的计算方法为</a:t>
                </a:r>
                <a:r>
                  <a:rPr lang="en-US" altLang="zh-CN" dirty="0"/>
                  <a:t>De </a:t>
                </a:r>
                <a:r>
                  <a:rPr lang="en-US" altLang="zh-CN" dirty="0" err="1"/>
                  <a:t>Casteljau</a:t>
                </a:r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r>
                  <a:rPr lang="en-US" altLang="zh-CN" dirty="0">
                    <a:hlinkClick r:id="rId3"/>
                  </a:rPr>
                  <a:t>https://en.wikipedia.org/wiki/De_Casteljau%27s_algorithm</a:t>
                </a:r>
                <a:endParaRPr lang="en-US" altLang="zh-CN" dirty="0"/>
              </a:p>
              <a:p>
                <a:r>
                  <a:rPr lang="zh-CN" altLang="en-US" dirty="0"/>
                  <a:t>这样定义出来的</a:t>
                </a:r>
                <a:r>
                  <a:rPr lang="en-US" altLang="zh-CN" dirty="0"/>
                  <a:t>Bezier</a:t>
                </a:r>
                <a:r>
                  <a:rPr lang="zh-CN" altLang="en-US" dirty="0"/>
                  <a:t>曲线有许多好玩儿的性质，你能找出几个？</a:t>
                </a:r>
                <a:endParaRPr lang="en-US" altLang="zh-CN" dirty="0"/>
              </a:p>
              <a:p>
                <a:r>
                  <a:rPr lang="zh-CN" altLang="en-US" dirty="0"/>
                  <a:t>如何快速计算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？预计算加速渲染？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𝐵_(𝑖,𝑛) (𝑡)</a:t>
                </a:r>
                <a:r>
                  <a:rPr lang="zh-CN" altLang="en-US" dirty="0" smtClean="0"/>
                  <a:t>又被称作</a:t>
                </a:r>
                <a:r>
                  <a:rPr lang="en-US" altLang="zh-CN" dirty="0" smtClean="0"/>
                  <a:t>Bernstein Basis Polynomial</a:t>
                </a:r>
                <a:r>
                  <a:rPr lang="zh-CN" altLang="en-US" dirty="0" smtClean="0"/>
                  <a:t>，一个数值稳定的计算方法为</a:t>
                </a:r>
                <a:r>
                  <a:rPr lang="en-US" altLang="zh-CN" dirty="0" smtClean="0"/>
                  <a:t>De </a:t>
                </a:r>
                <a:r>
                  <a:rPr lang="en-US" altLang="zh-CN" dirty="0" err="1" smtClean="0"/>
                  <a:t>Casteljau</a:t>
                </a:r>
                <a:r>
                  <a:rPr lang="zh-CN" altLang="en-US" dirty="0" smtClean="0"/>
                  <a:t>算法</a:t>
                </a:r>
                <a:endParaRPr lang="en-US" altLang="zh-CN" dirty="0" smtClean="0"/>
              </a:p>
              <a:p>
                <a:r>
                  <a:rPr lang="en-US" altLang="zh-CN" dirty="0" smtClean="0">
                    <a:hlinkClick r:id="rId4"/>
                  </a:rPr>
                  <a:t>https://en.wikipedia.org/wiki/De_Casteljau%27s_algorithm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这样定义出来的</a:t>
                </a:r>
                <a:r>
                  <a:rPr lang="en-US" altLang="zh-CN" dirty="0" smtClean="0"/>
                  <a:t>Bezier</a:t>
                </a:r>
                <a:r>
                  <a:rPr lang="zh-CN" altLang="en-US" dirty="0" smtClean="0"/>
                  <a:t>曲线有许多好玩儿的性质，你能找出几个？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如何快速计算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𝑃(𝑡_0)</a:t>
                </a:r>
                <a:r>
                  <a:rPr lang="zh-CN" altLang="en-US" dirty="0" smtClean="0"/>
                  <a:t>？预计算加速渲染？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03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这一页中的</a:t>
            </a:r>
            <a:r>
              <a:rPr lang="en-US" altLang="zh-CN" dirty="0"/>
              <a:t>P</a:t>
            </a:r>
            <a:r>
              <a:rPr lang="zh-CN" altLang="en-US" dirty="0"/>
              <a:t>是二维的，不是三维的。用</a:t>
            </a:r>
            <a:r>
              <a:rPr lang="en-US" altLang="zh-CN" dirty="0"/>
              <a:t>Bezier</a:t>
            </a:r>
            <a:r>
              <a:rPr lang="zh-CN" altLang="en-US" dirty="0"/>
              <a:t>曲线去做造型，就相当于是在一张纸上画出这样一条线，然后把这张纸平个移或者转个圈。</a:t>
            </a:r>
            <a:endParaRPr lang="en-US" altLang="zh-CN" dirty="0"/>
          </a:p>
          <a:p>
            <a:r>
              <a:rPr lang="zh-CN" altLang="en-US" dirty="0"/>
              <a:t>所以也会构成两个自变量，一个是</a:t>
            </a:r>
            <a:r>
              <a:rPr lang="en-US" altLang="zh-CN" dirty="0"/>
              <a:t>t</a:t>
            </a:r>
            <a:r>
              <a:rPr lang="zh-CN" altLang="en-US" dirty="0"/>
              <a:t>代表的是参数曲线的自变量；另一个</a:t>
            </a:r>
            <a:r>
              <a:rPr lang="en-US" altLang="zh-CN" dirty="0"/>
              <a:t>\theta</a:t>
            </a:r>
            <a:r>
              <a:rPr lang="zh-CN" altLang="en-US" dirty="0"/>
              <a:t>便是旋转量。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列出这里的导数，主要是求交会用到。</a:t>
            </a:r>
            <a:endParaRPr lang="en-US" altLang="zh-CN" dirty="0"/>
          </a:p>
          <a:p>
            <a:r>
              <a:rPr lang="zh-CN" altLang="en-US" dirty="0"/>
              <a:t>（看来要板书）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94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另一种就是</a:t>
            </a:r>
            <a:r>
              <a:rPr kumimoji="1" lang="en-US" altLang="zh-CN" dirty="0"/>
              <a:t>Bezier</a:t>
            </a:r>
            <a:r>
              <a:rPr kumimoji="1" lang="zh-CN" altLang="en-US" dirty="0"/>
              <a:t>曲面了，直接通过两个自变量把曲面给画出来。</a:t>
            </a:r>
            <a:endParaRPr kumimoji="1" lang="en-US" altLang="zh-CN" dirty="0"/>
          </a:p>
          <a:p>
            <a:r>
              <a:rPr kumimoji="1" lang="zh-CN" altLang="en-US" dirty="0"/>
              <a:t>这里的</a:t>
            </a:r>
            <a:r>
              <a:rPr kumimoji="1" lang="en-US" altLang="zh-CN" dirty="0"/>
              <a:t>P</a:t>
            </a:r>
            <a:r>
              <a:rPr kumimoji="1" lang="zh-CN" altLang="en-US" dirty="0"/>
              <a:t>则是三维的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27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一些展示</a:t>
            </a:r>
            <a:endParaRPr lang="en-US" altLang="zh-CN" dirty="0"/>
          </a:p>
          <a:p>
            <a:r>
              <a:rPr lang="en-US" altLang="zh-CN" dirty="0"/>
              <a:t>Tutorial</a:t>
            </a:r>
            <a:r>
              <a:rPr lang="en-US" altLang="zh-CN" baseline="0" dirty="0"/>
              <a:t> for this cup: http://www.3dworld-wide.com/spline-modeling-</a:t>
            </a:r>
            <a:r>
              <a:rPr lang="en-US" altLang="zh-CN" baseline="0" dirty="0" err="1"/>
              <a:t>glass.html</a:t>
            </a:r>
            <a:endParaRPr lang="en-US" altLang="zh-CN" dirty="0"/>
          </a:p>
          <a:p>
            <a:r>
              <a:rPr lang="en-US" altLang="zh-CN" dirty="0"/>
              <a:t>About this teapot: http://vis.berkeley.edu/~joshea/projects/bezier/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4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放大到局部，这两张分别是使用不同方法进行渲染而得到的结果。</a:t>
            </a:r>
            <a:endParaRPr kumimoji="1" lang="en-US" altLang="zh-CN" dirty="0"/>
          </a:p>
          <a:p>
            <a:r>
              <a:rPr kumimoji="1" lang="zh-CN" altLang="en-US" dirty="0"/>
              <a:t>左边这张：参数曲面渲染</a:t>
            </a:r>
            <a:endParaRPr kumimoji="1" lang="en-US" altLang="zh-CN" dirty="0"/>
          </a:p>
          <a:p>
            <a:r>
              <a:rPr kumimoji="1" lang="zh-CN" altLang="en-US" dirty="0"/>
              <a:t>右边这张：把参数曲面采样成网格，进行渲染</a:t>
            </a:r>
            <a:endParaRPr kumimoji="1" lang="en-US" altLang="zh-CN" dirty="0"/>
          </a:p>
          <a:p>
            <a:r>
              <a:rPr kumimoji="1" lang="zh-CN" altLang="en-US" dirty="0"/>
              <a:t>理论上来说，采样率越高，右边的结果就会越逼近左边的结果；但是和该网格对象求交的难度也会增加（判断相交面片）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6D0D-E51B-4BE5-990B-CEAC2FCCE1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03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0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5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6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60233" y="63233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rgbClr val="1F497D"/>
                </a:solidFill>
                <a:latin typeface="仿宋" pitchFamily="49" charset="-122"/>
                <a:ea typeface="仿宋" pitchFamily="49" charset="-122"/>
              </a:rPr>
              <a:t>计算机图形学基础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467545" y="6323344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1F497D"/>
                </a:solidFill>
                <a:latin typeface="仿宋" pitchFamily="49" charset="-122"/>
                <a:ea typeface="仿宋" pitchFamily="49" charset="-122"/>
              </a:rPr>
              <a:t>习题课</a:t>
            </a:r>
          </a:p>
        </p:txBody>
      </p:sp>
    </p:spTree>
    <p:extLst>
      <p:ext uri="{BB962C8B-B14F-4D97-AF65-F5344CB8AC3E}">
        <p14:creationId xmlns:p14="http://schemas.microsoft.com/office/powerpoint/2010/main" val="404010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9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9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12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06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08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8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2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72111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BA95B-5DAE-4441-8E74-1E9D7E8A25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2020/4/11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CFB6D-A033-429C-B1EB-9D2B73F121B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3" y="154217"/>
            <a:ext cx="970529" cy="97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467544" y="1340768"/>
            <a:ext cx="8208912" cy="72008"/>
          </a:xfrm>
          <a:prstGeom prst="rect">
            <a:avLst/>
          </a:prstGeom>
          <a:solidFill>
            <a:srgbClr val="82318E"/>
          </a:solidFill>
          <a:ln w="3175">
            <a:solidFill>
              <a:srgbClr val="8166A2"/>
            </a:solidFill>
          </a:ln>
          <a:effectLst>
            <a:reflection blurRad="6350" stA="50000" endA="300" endPos="90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7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ics.stanford.edu/data/3Dscanrep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10" Type="http://schemas.openxmlformats.org/officeDocument/2006/relationships/image" Target="../media/image10.png"/><Relationship Id="rId4" Type="http://schemas.openxmlformats.org/officeDocument/2006/relationships/image" Target="../media/image3.gif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3374"/>
            <a:ext cx="7772400" cy="1899642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DengXian" charset="-122"/>
                <a:ea typeface="DengXian" charset="-122"/>
                <a:cs typeface="DengXian" charset="-122"/>
              </a:rPr>
              <a:t>《</a:t>
            </a:r>
            <a:r>
              <a:rPr lang="zh-CN" altLang="en-US" sz="4800" dirty="0">
                <a:latin typeface="DengXian" charset="-122"/>
                <a:ea typeface="DengXian" charset="-122"/>
                <a:cs typeface="DengXian" charset="-122"/>
              </a:rPr>
              <a:t>计算机图形学基础</a:t>
            </a:r>
            <a:r>
              <a:rPr lang="en-US" altLang="zh-CN" sz="4800" dirty="0">
                <a:latin typeface="DengXian" charset="-122"/>
                <a:ea typeface="DengXian" charset="-122"/>
                <a:cs typeface="DengXian" charset="-122"/>
              </a:rPr>
              <a:t>》</a:t>
            </a:r>
            <a:br>
              <a:rPr lang="en-US" altLang="zh-CN" sz="1200" dirty="0">
                <a:latin typeface="DengXian" charset="-122"/>
                <a:ea typeface="DengXian" charset="-122"/>
                <a:cs typeface="DengXian" charset="-122"/>
              </a:rPr>
            </a:br>
            <a:br>
              <a:rPr lang="en-US" altLang="zh-CN" sz="1200" dirty="0">
                <a:latin typeface="DengXian" charset="-122"/>
                <a:ea typeface="DengXian" charset="-122"/>
                <a:cs typeface="DengXian" charset="-122"/>
              </a:rPr>
            </a:br>
            <a:r>
              <a:rPr lang="zh-CN" altLang="en-US" dirty="0">
                <a:latin typeface="DengXian" charset="-122"/>
                <a:ea typeface="DengXian" charset="-122"/>
                <a:cs typeface="DengXian" charset="-122"/>
              </a:rPr>
              <a:t>习题课</a:t>
            </a:r>
            <a:r>
              <a:rPr lang="en-US" altLang="zh-CN" dirty="0">
                <a:latin typeface="DengXian" charset="-122"/>
                <a:ea typeface="DengXian" charset="-122"/>
                <a:cs typeface="DengXian" charset="-122"/>
              </a:rPr>
              <a:t>2</a:t>
            </a:r>
            <a:endParaRPr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5656" y="4124672"/>
            <a:ext cx="6400800" cy="2472680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助教 方晓楠</a:t>
            </a:r>
            <a:endParaRPr lang="en-US" altLang="zh-CN" b="1" dirty="0">
              <a:solidFill>
                <a:schemeClr val="tx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lang="en-US" altLang="zh-CN" dirty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2020</a:t>
            </a:r>
            <a:r>
              <a:rPr lang="zh-CN" altLang="en-US" dirty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月</a:t>
            </a:r>
            <a:r>
              <a:rPr lang="en-US" altLang="zh-CN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11</a:t>
            </a:r>
            <a:r>
              <a:rPr lang="zh-CN" altLang="en-US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rPr>
              <a:t>日</a:t>
            </a:r>
            <a:endParaRPr lang="en-US" altLang="zh-CN" dirty="0">
              <a:solidFill>
                <a:schemeClr val="tx1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0958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样条曲线</a:t>
            </a:r>
            <a:r>
              <a:rPr lang="en-US" altLang="zh-CN" dirty="0"/>
              <a:t>/</a:t>
            </a:r>
            <a:r>
              <a:rPr lang="zh-CN" altLang="en-US" dirty="0"/>
              <a:t>曲面造型举例</a:t>
            </a:r>
          </a:p>
        </p:txBody>
      </p:sp>
      <p:pic>
        <p:nvPicPr>
          <p:cNvPr id="1026" name="Picture 2" descr="bezier surface 的图像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31" y="3301950"/>
            <a:ext cx="1693495" cy="9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vis.berkeley.edu/~joshea/images/bez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26" y="1661212"/>
            <a:ext cx="2209800" cy="21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vis.berkeley.edu/~joshea/images/bez3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26" y="3884045"/>
            <a:ext cx="2209800" cy="21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382" y="2107738"/>
            <a:ext cx="2065497" cy="16937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382" y="4392039"/>
            <a:ext cx="2065497" cy="16404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1" y="3301950"/>
            <a:ext cx="1086004" cy="1570666"/>
          </a:xfrm>
          <a:prstGeom prst="rect">
            <a:avLst/>
          </a:prstGeom>
        </p:spPr>
      </p:pic>
      <p:sp>
        <p:nvSpPr>
          <p:cNvPr id="9" name="下弧形箭头 8"/>
          <p:cNvSpPr/>
          <p:nvPr/>
        </p:nvSpPr>
        <p:spPr>
          <a:xfrm rot="16200000">
            <a:off x="851966" y="2724704"/>
            <a:ext cx="296473" cy="3602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35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样条曲线</a:t>
            </a:r>
            <a:r>
              <a:rPr lang="en-US" altLang="zh-CN" dirty="0"/>
              <a:t>/</a:t>
            </a:r>
            <a:r>
              <a:rPr lang="zh-CN" altLang="en-US" dirty="0"/>
              <a:t>曲面造型举例</a:t>
            </a:r>
          </a:p>
        </p:txBody>
      </p:sp>
      <p:pic>
        <p:nvPicPr>
          <p:cNvPr id="4" name="Picture 4" descr="http://vis.berkeley.edu/~joshea/images/bez2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81" y="1535788"/>
            <a:ext cx="1853308" cy="17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vis.berkeley.edu/~joshea/images/bez3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189" y="1537107"/>
            <a:ext cx="1853308" cy="18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ezier surface 的图像结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56" y="1979228"/>
            <a:ext cx="1693495" cy="99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vis.berkeley.edu/~joshea/images/bez2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9" r="27103" b="21406"/>
          <a:stretch/>
        </p:blipFill>
        <p:spPr bwMode="auto">
          <a:xfrm>
            <a:off x="212505" y="3397428"/>
            <a:ext cx="4022186" cy="330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vis.berkeley.edu/~joshea/images/bez3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3" r="26898" b="21898"/>
          <a:stretch/>
        </p:blipFill>
        <p:spPr bwMode="auto">
          <a:xfrm>
            <a:off x="4749281" y="3397427"/>
            <a:ext cx="4033475" cy="328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9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线面求交（基本）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光线：参数直线，最终交点必须满足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是最初产生的光线，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/>
                  <a:t>为视点，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/>
                  <a:t>视点发出的光线方向；</a:t>
                </a:r>
                <a:endParaRPr lang="en-US" altLang="zh-CN" sz="2400" dirty="0"/>
              </a:p>
              <a:p>
                <a:r>
                  <a:rPr lang="zh-CN" altLang="en-US" sz="2400" dirty="0"/>
                  <a:t>否则，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/>
                  <a:t>为交点，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2400" dirty="0"/>
                  <a:t>根据反射，折射公式求得。</a:t>
                </a:r>
                <a:endParaRPr lang="en-US" altLang="zh-CN" sz="2400" dirty="0"/>
              </a:p>
              <a:p>
                <a:endParaRPr lang="en-US" altLang="zh-CN" sz="2400" b="1" dirty="0"/>
              </a:p>
              <a:p>
                <a:r>
                  <a:rPr lang="zh-CN" altLang="en-US" sz="2400" dirty="0"/>
                  <a:t>求交关键要求两个东西：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交点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交点处面的法向</a:t>
                </a:r>
                <a:endParaRPr lang="en-US" altLang="zh-CN" sz="18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65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线面求交（参数曲面，</a:t>
            </a:r>
            <a:r>
              <a:rPr lang="en-US" altLang="zh-CN" dirty="0"/>
              <a:t>P107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求交判断的加速：根据</a:t>
                </a:r>
                <a:r>
                  <a:rPr lang="en-US" altLang="zh-CN" sz="2400" dirty="0" err="1"/>
                  <a:t>Bézier</a:t>
                </a:r>
                <a:r>
                  <a:rPr lang="zh-CN" altLang="en-US" sz="2400" dirty="0"/>
                  <a:t>曲面凸包性，可以先判断与其构造点组成的凸包是否有交。</a:t>
                </a:r>
                <a:endParaRPr lang="en-US" altLang="zh-CN" sz="18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低次曲面的求交，可以选择直接解方程：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)≜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涉及到三元非线性方程组的求解问题</a:t>
                </a:r>
                <a:endParaRPr lang="en-US" altLang="zh-CN" sz="2400" dirty="0"/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55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线面求交（参数曲面）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高次曲面的求交，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可以参考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P107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，也可以按照本页来求：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r>
                  <a:rPr lang="zh-CN" altLang="en-US" sz="2400" dirty="0"/>
                  <a:t>根据上式写成迭代方程，进行牛顿迭代：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pPr lvl="0"/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zh-CN" altLang="en-US" sz="2400" dirty="0">
                    <a:solidFill>
                      <a:prstClr val="black"/>
                    </a:solidFill>
                  </a:rPr>
                  <a:t>写出自己选用曲线的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Jacobian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（建议不要用数值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Jacobian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）：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1800" dirty="0">
                  <a:solidFill>
                    <a:prstClr val="black"/>
                  </a:solidFill>
                </a:endParaRPr>
              </a:p>
              <a:p>
                <a:pPr lvl="0"/>
                <a:endParaRPr lang="en-US" altLang="zh-CN" sz="1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1617" r="-3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52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线面求交（参数曲面，</a:t>
            </a:r>
            <a:r>
              <a:rPr lang="en-US" altLang="zh-CN" dirty="0"/>
              <a:t>P107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2"/>
                <a:ext cx="8229600" cy="504514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400" dirty="0"/>
                  <a:t>迭代的初值：光线和参数曲面四叉树叶子节点的包围盒求交。</a:t>
                </a:r>
                <a:endParaRPr lang="en-US" altLang="zh-CN" sz="2400" dirty="0"/>
              </a:p>
              <a:p>
                <a:r>
                  <a:rPr lang="zh-CN" altLang="en-US" sz="2400" dirty="0"/>
                  <a:t>迭代终止：步长过小或者超过最大次数。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发现</a:t>
                </a:r>
                <a:r>
                  <a:rPr lang="en-US" altLang="zh-CN" sz="2000" dirty="0"/>
                  <a:t>t, u, v</a:t>
                </a:r>
                <a:r>
                  <a:rPr lang="zh-CN" altLang="en-US" sz="2000" dirty="0"/>
                  <a:t>越界，不收敛，作差不为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的情况，表示：求了半天，其实没交点。</a:t>
                </a:r>
                <a:endParaRPr lang="en-US" altLang="zh-CN" sz="2000" dirty="0"/>
              </a:p>
              <a:p>
                <a:pPr marL="457200" lvl="1" indent="0">
                  <a:buNone/>
                </a:pPr>
                <a:endParaRPr lang="en-US" altLang="zh-CN" sz="2000" dirty="0"/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处的法向：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sz="2000" dirty="0"/>
                  <a:t>  </a:t>
                </a:r>
              </a:p>
              <a:p>
                <a:r>
                  <a:rPr lang="en-US" altLang="zh-CN" sz="2400" dirty="0"/>
                  <a:t>Bezier</a:t>
                </a:r>
                <a:r>
                  <a:rPr lang="zh-CN" altLang="en-US" sz="2400" dirty="0"/>
                  <a:t>曲线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旋转的情形：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zh-CN" altLang="en-US" sz="2000" dirty="0">
                    <a:ea typeface="Cambria Math" panose="020405030504060302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构成平面向量的垂直关系。</a:t>
                </a:r>
                <a:endParaRPr lang="en-US" altLang="zh-CN" sz="2400" dirty="0"/>
              </a:p>
              <a:p>
                <a:r>
                  <a:rPr lang="zh-CN" altLang="en-US" sz="2400" dirty="0"/>
                  <a:t>最后根据求到的交点和法向，形成新的反射、折射光线。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2"/>
                <a:ext cx="8229600" cy="5045147"/>
              </a:xfrm>
              <a:blipFill>
                <a:blip r:embed="rId2"/>
                <a:stretch>
                  <a:fillRect l="-963" t="-1693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7060502" y="5260311"/>
            <a:ext cx="33855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endParaRPr lang="zh-CN" altLang="en-US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47744" y="5316486"/>
            <a:ext cx="33855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</a:t>
            </a:r>
            <a:endParaRPr lang="zh-CN" altLang="en-US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443" y="3557607"/>
            <a:ext cx="1819350" cy="1632978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040443" y="5074912"/>
            <a:ext cx="649586" cy="198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7691017" y="5078063"/>
            <a:ext cx="278778" cy="377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7246996" y="4103135"/>
            <a:ext cx="63795" cy="430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296624" y="4106581"/>
            <a:ext cx="239957" cy="237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296624" y="3831090"/>
            <a:ext cx="80663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𝝏𝑺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𝝏𝜽</a:t>
            </a:r>
          </a:p>
        </p:txBody>
      </p:sp>
      <p:sp>
        <p:nvSpPr>
          <p:cNvPr id="18" name="矩形 17"/>
          <p:cNvSpPr/>
          <p:nvPr/>
        </p:nvSpPr>
        <p:spPr>
          <a:xfrm>
            <a:off x="7223328" y="4369469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𝝏𝑺</a:t>
            </a:r>
            <a:r>
              <a:rPr lang="en-US" altLang="zh-CN" dirty="0">
                <a:solidFill>
                  <a:srgbClr val="FFC000"/>
                </a:solidFill>
              </a:rPr>
              <a:t>/</a:t>
            </a:r>
            <a:r>
              <a:rPr lang="zh-CN" altLang="en-US" dirty="0">
                <a:solidFill>
                  <a:srgbClr val="FFC000"/>
                </a:solidFill>
              </a:rPr>
              <a:t>𝝏𝒕</a:t>
            </a:r>
          </a:p>
        </p:txBody>
      </p:sp>
    </p:spTree>
    <p:extLst>
      <p:ext uri="{BB962C8B-B14F-4D97-AF65-F5344CB8AC3E}">
        <p14:creationId xmlns:p14="http://schemas.microsoft.com/office/powerpoint/2010/main" val="32614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5EC960-389E-2E4A-9EF8-FB4F030D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PA3</a:t>
            </a:r>
            <a:r>
              <a:rPr kumimoji="1" lang="zh-CN" altLang="en-US" dirty="0"/>
              <a:t> 编程作业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5234FA-A847-C94A-A1D0-9F7226C6D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30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04B0A-E876-B74D-91D1-508B5AAC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PA3</a:t>
            </a:r>
            <a:r>
              <a:rPr kumimoji="1" lang="zh-CN" altLang="en-US" dirty="0"/>
              <a:t>难点：</a:t>
            </a:r>
            <a:r>
              <a:rPr kumimoji="1" lang="en-US" altLang="zh-CN" dirty="0"/>
              <a:t>De Boor Cox</a:t>
            </a:r>
            <a:r>
              <a:rPr kumimoji="1" lang="zh-CN" altLang="en-US" dirty="0"/>
              <a:t>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065A4-769D-414F-A5D1-88CE1AD4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71740"/>
            <a:ext cx="8035801" cy="39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69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5EC960-389E-2E4A-9EF8-FB4F030D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大作业说明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5234FA-A847-C94A-A1D0-9F7226C6D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713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主要考核点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基本：实现带有反射、折射、纹理、支持三角网格模型导入的光线追踪引擎</a:t>
            </a:r>
            <a:endParaRPr lang="en-US" altLang="zh-CN" dirty="0"/>
          </a:p>
          <a:p>
            <a:r>
              <a:rPr lang="zh-CN" altLang="en-US" dirty="0"/>
              <a:t>其他：参数曲面的渲染，光子映射，分布式光线跟踪（景深、运动模糊），硬件加速，体积光等等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478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ABCF0-021A-C346-A8F3-6D2DD6B8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本节课主要内容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24A9E-8832-D540-A7A9-8D2A064E5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样条曲线和曲面（以</a:t>
            </a:r>
            <a:r>
              <a:rPr kumimoji="1" lang="en-US" altLang="zh-CN" dirty="0"/>
              <a:t>Bezier</a:t>
            </a:r>
            <a:r>
              <a:rPr kumimoji="1" lang="zh-CN" altLang="en-US" dirty="0"/>
              <a:t>为例）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知识回顾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PA3</a:t>
            </a:r>
            <a:r>
              <a:rPr kumimoji="1" lang="zh-CN" altLang="en-US" dirty="0"/>
              <a:t>编程说明</a:t>
            </a:r>
            <a:endParaRPr kumimoji="1" lang="en-US" altLang="zh-CN" dirty="0"/>
          </a:p>
          <a:p>
            <a:r>
              <a:rPr kumimoji="1" lang="zh-CN" altLang="en-US" dirty="0"/>
              <a:t>课程大作业说明</a:t>
            </a:r>
          </a:p>
        </p:txBody>
      </p:sp>
    </p:spTree>
    <p:extLst>
      <p:ext uri="{BB962C8B-B14F-4D97-AF65-F5344CB8AC3E}">
        <p14:creationId xmlns:p14="http://schemas.microsoft.com/office/powerpoint/2010/main" val="3664800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光线跟踪类别</a:t>
            </a:r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光线投射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(Ray casting)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zh-CN" altLang="en-US" sz="2400" dirty="0"/>
              <a:t>光线跟踪</a:t>
            </a:r>
            <a:r>
              <a:rPr lang="en-US" altLang="zh-CN" sz="2400" dirty="0"/>
              <a:t>(Ray Tracing)</a:t>
            </a:r>
          </a:p>
          <a:p>
            <a:r>
              <a:rPr lang="zh-CN" altLang="en-US" sz="2400" dirty="0"/>
              <a:t>路径追踪</a:t>
            </a:r>
            <a:r>
              <a:rPr lang="en-US" altLang="zh-CN" sz="2400" dirty="0"/>
              <a:t>(Monte Carlo Ray Tracing / Path Tracing)</a:t>
            </a:r>
          </a:p>
          <a:p>
            <a:r>
              <a:rPr lang="zh-CN" altLang="en-US" sz="2400" dirty="0"/>
              <a:t>分布式光线跟踪</a:t>
            </a:r>
            <a:r>
              <a:rPr lang="en-US" altLang="zh-CN" sz="2400" dirty="0"/>
              <a:t>(Distributed Ray Tracing)</a:t>
            </a:r>
          </a:p>
          <a:p>
            <a:r>
              <a:rPr lang="zh-CN" altLang="en-US" sz="2400" dirty="0"/>
              <a:t>光子映射</a:t>
            </a:r>
            <a:r>
              <a:rPr lang="en-US" altLang="zh-CN" sz="2400" dirty="0"/>
              <a:t>(Photon mapping)</a:t>
            </a:r>
          </a:p>
          <a:p>
            <a:r>
              <a:rPr lang="zh-CN" altLang="en-US" sz="2400" dirty="0"/>
              <a:t>渐进式光子映射</a:t>
            </a:r>
            <a:r>
              <a:rPr lang="en-US" altLang="zh-CN" sz="2400" dirty="0"/>
              <a:t>(Progressive Photon mapping)</a:t>
            </a:r>
          </a:p>
          <a:p>
            <a:r>
              <a:rPr lang="zh-CN" altLang="en-US" sz="2400" dirty="0"/>
              <a:t>随机渐进式光子映射</a:t>
            </a:r>
            <a:r>
              <a:rPr lang="en-US" altLang="zh-CN" sz="2400" dirty="0"/>
              <a:t>(Stochastic Progressive Photon Mapping)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48318"/>
          <a:stretch/>
        </p:blipFill>
        <p:spPr>
          <a:xfrm>
            <a:off x="457200" y="4776144"/>
            <a:ext cx="4060916" cy="12692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50624"/>
          <a:stretch/>
        </p:blipFill>
        <p:spPr>
          <a:xfrm>
            <a:off x="4638137" y="4776144"/>
            <a:ext cx="4250478" cy="12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24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经典的光线跟踪算法</a:t>
            </a:r>
            <a:r>
              <a:rPr lang="en-US" altLang="zh-CN" dirty="0"/>
              <a:t>(</a:t>
            </a:r>
            <a:r>
              <a:rPr lang="zh-CN" altLang="en-US" dirty="0"/>
              <a:t>单点光源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510461"/>
          </a:xfrm>
        </p:spPr>
        <p:txBody>
          <a:bodyPr>
            <a:norm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RayTracer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(Ray, Depth, weight, &amp;Color) {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= 0;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( weight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衰减到小于给定值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)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return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; 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递归终止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: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给定衰减阈值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  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= Background;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计算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Ray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与场景中最近的物体的交点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P;      	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可以采用多种加速方法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( 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没有交点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)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return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;            	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递归终止：返回背景色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( P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非阴影点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)                    	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P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与光源间是否有物体阻挡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= 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局部光强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;                 	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如：书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P149,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局部光强计算公式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( Depth &gt; 1 ) {                 	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//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递归终止：一定次数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.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( 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当前面是镜面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) {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  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计算反射光线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ReflectedRay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  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RayTracer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ReflectedRay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, Depth-1, weight*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w_r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, &amp;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RefColor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);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+= 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w_r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* 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RefColor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if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( 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当前面是透射面 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) {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  </a:t>
            </a:r>
            <a:r>
              <a:rPr lang="zh-CN" altLang="en-US" sz="1600" dirty="0">
                <a:latin typeface="Consolas" panose="020B0609020204030204" pitchFamily="49" charset="0"/>
                <a:ea typeface="Monaco" charset="0"/>
                <a:cs typeface="Monaco" charset="0"/>
              </a:rPr>
              <a:t>计算透射光线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TransmittedRay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  </a:t>
            </a:r>
            <a:r>
              <a:rPr lang="en-US" altLang="zh-CN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RayTracer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TransmittedRay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, Depth-1, weight*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w_t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, &amp;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TransColor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);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  </a:t>
            </a:r>
            <a:r>
              <a:rPr lang="en-US" altLang="zh-CN" sz="1600" dirty="0">
                <a:solidFill>
                  <a:srgbClr val="00B050"/>
                </a:solidFill>
                <a:latin typeface="Consolas" panose="020B0609020204030204" pitchFamily="49" charset="0"/>
                <a:ea typeface="Monaco" charset="0"/>
                <a:cs typeface="Monaco" charset="0"/>
              </a:rPr>
              <a:t>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+= 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w_t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* </a:t>
            </a:r>
            <a:r>
              <a:rPr lang="en-US" altLang="zh-CN" sz="1600" dirty="0" err="1">
                <a:latin typeface="Consolas" panose="020B0609020204030204" pitchFamily="49" charset="0"/>
                <a:ea typeface="Monaco" charset="0"/>
                <a:cs typeface="Monaco" charset="0"/>
              </a:rPr>
              <a:t>TransColor</a:t>
            </a: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  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  }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CN" sz="1600" dirty="0">
                <a:latin typeface="Consolas" panose="020B0609020204030204" pitchFamily="49" charset="0"/>
                <a:ea typeface="Monaco" charset="0"/>
                <a:cs typeface="Monaco" charset="0"/>
              </a:rPr>
              <a:t>}</a:t>
            </a:r>
            <a:endParaRPr lang="zh-CN" altLang="en-US" sz="1600" dirty="0">
              <a:latin typeface="Consolas" panose="020B0609020204030204" pitchFamily="49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其他算法选择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21619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Path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Tracing</a:t>
            </a:r>
          </a:p>
          <a:p>
            <a:pPr lvl="1"/>
            <a:r>
              <a:rPr kumimoji="1" lang="en-US" altLang="zh-CN" dirty="0"/>
              <a:t>Color</a:t>
            </a:r>
            <a:r>
              <a:rPr kumimoji="1" lang="zh-CN" altLang="en-US" dirty="0"/>
              <a:t> </a:t>
            </a:r>
            <a:r>
              <a:rPr kumimoji="1" lang="en-US" altLang="zh-CN" dirty="0"/>
              <a:t>Bleeding</a:t>
            </a:r>
          </a:p>
          <a:p>
            <a:pPr lvl="1"/>
            <a:r>
              <a:rPr kumimoji="1" lang="en-US" altLang="zh-CN" dirty="0"/>
              <a:t>Physically Unbiased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Distributed RT</a:t>
            </a:r>
          </a:p>
          <a:p>
            <a:pPr lvl="1"/>
            <a:r>
              <a:rPr kumimoji="1" lang="en-US" altLang="zh-CN" dirty="0"/>
              <a:t>AA, Depth, </a:t>
            </a:r>
            <a:r>
              <a:rPr lang="en-US" altLang="zh-CN" dirty="0"/>
              <a:t>Glossy, Motion Blur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Photon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Mapping</a:t>
            </a:r>
          </a:p>
          <a:p>
            <a:pPr lvl="1"/>
            <a:r>
              <a:rPr kumimoji="1" lang="en-US" altLang="zh-CN" dirty="0"/>
              <a:t>Caustics</a:t>
            </a:r>
          </a:p>
          <a:p>
            <a:pPr lvl="1"/>
            <a:r>
              <a:rPr kumimoji="1" lang="en-US" altLang="zh-CN" dirty="0"/>
              <a:t>Sometimes blocky artifacts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558" y="1600200"/>
            <a:ext cx="1689033" cy="18886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774" y="3671408"/>
            <a:ext cx="3600848" cy="7557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543" y="4811095"/>
            <a:ext cx="2484944" cy="187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21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要求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按时完成，可查阅开源资料和往届文档，不允许裸抄</a:t>
            </a:r>
            <a:endParaRPr lang="en-US" altLang="zh-CN" sz="2400" dirty="0"/>
          </a:p>
          <a:p>
            <a:r>
              <a:rPr lang="en-US" altLang="zh-CN" sz="2400" dirty="0"/>
              <a:t>CPU</a:t>
            </a:r>
            <a:r>
              <a:rPr lang="zh-CN" altLang="en-US" sz="2400" dirty="0"/>
              <a:t>上实现（</a:t>
            </a:r>
            <a:r>
              <a:rPr lang="en-US" altLang="zh-CN" sz="2400" dirty="0"/>
              <a:t>GPU</a:t>
            </a:r>
            <a:r>
              <a:rPr lang="zh-CN" altLang="en-US" sz="2400" dirty="0"/>
              <a:t>可作为额外加分）</a:t>
            </a:r>
            <a:endParaRPr lang="en-US" altLang="zh-CN" sz="2400" dirty="0"/>
          </a:p>
          <a:p>
            <a:r>
              <a:rPr lang="zh-CN" altLang="en-US" sz="2400" dirty="0"/>
              <a:t>至少实现光线跟踪（反射</a:t>
            </a:r>
            <a:r>
              <a:rPr lang="en-US" altLang="zh-CN" sz="2400" dirty="0"/>
              <a:t>+</a:t>
            </a:r>
            <a:r>
              <a:rPr lang="zh-CN" altLang="en-US" sz="2400" dirty="0"/>
              <a:t>折射</a:t>
            </a:r>
            <a:r>
              <a:rPr lang="en-US" altLang="zh-CN" sz="2400" dirty="0"/>
              <a:t>+</a:t>
            </a:r>
            <a:r>
              <a:rPr lang="zh-CN" altLang="en-US" sz="2400" dirty="0"/>
              <a:t>阴影）</a:t>
            </a:r>
            <a:endParaRPr lang="en-US" altLang="zh-CN" sz="2400" dirty="0"/>
          </a:p>
          <a:p>
            <a:r>
              <a:rPr lang="zh-CN" altLang="en-US" sz="2400" dirty="0"/>
              <a:t>图片需要大于</a:t>
            </a:r>
            <a:r>
              <a:rPr lang="en-US" altLang="zh-CN" sz="2400" dirty="0"/>
              <a:t>480P </a:t>
            </a:r>
            <a:r>
              <a:rPr lang="zh-CN" altLang="en-US" sz="2400" dirty="0"/>
              <a:t>（</a:t>
            </a:r>
            <a:r>
              <a:rPr lang="en-US" altLang="zh-CN" sz="2400" dirty="0"/>
              <a:t>640x480</a:t>
            </a:r>
            <a:r>
              <a:rPr lang="zh-CN" altLang="en-US" sz="2400" dirty="0"/>
              <a:t>），建议使用无损</a:t>
            </a:r>
            <a:r>
              <a:rPr lang="en-US" altLang="zh-CN" sz="2400" dirty="0" err="1"/>
              <a:t>png</a:t>
            </a:r>
            <a:r>
              <a:rPr lang="zh-CN" altLang="en-US" sz="2400" dirty="0"/>
              <a:t>等格式进行存储。</a:t>
            </a:r>
            <a:endParaRPr lang="en-US" altLang="zh-CN" sz="2400" dirty="0"/>
          </a:p>
          <a:p>
            <a:pPr lvl="1"/>
            <a:r>
              <a:rPr lang="zh-CN" altLang="en-US" sz="1800" dirty="0"/>
              <a:t>不建议在多张图上分别实现多个效果</a:t>
            </a:r>
            <a:endParaRPr lang="en-US" altLang="zh-CN" sz="1800" dirty="0"/>
          </a:p>
          <a:p>
            <a:r>
              <a:rPr lang="zh-CN" altLang="en-US" sz="2400" dirty="0"/>
              <a:t>严禁使用</a:t>
            </a:r>
            <a:r>
              <a:rPr lang="en-US" altLang="zh-CN" sz="2400" dirty="0" err="1"/>
              <a:t>PhotoShop</a:t>
            </a:r>
            <a:r>
              <a:rPr lang="zh-CN" altLang="en-US" sz="2400" dirty="0"/>
              <a:t>及其他画图工具进行后处理。</a:t>
            </a:r>
            <a:endParaRPr lang="en-US" altLang="zh-CN" sz="2400" dirty="0"/>
          </a:p>
          <a:p>
            <a:r>
              <a:rPr lang="zh-CN" altLang="en-US" sz="2400" dirty="0"/>
              <a:t>不要在最终结果上疯狂注释。</a:t>
            </a:r>
            <a:endParaRPr lang="en-US" altLang="zh-CN" sz="2400" dirty="0"/>
          </a:p>
          <a:p>
            <a:r>
              <a:rPr lang="zh-CN" altLang="en-US" sz="2400" dirty="0"/>
              <a:t>不要构造难以辨认的场景。</a:t>
            </a:r>
            <a:endParaRPr lang="en-US" altLang="zh-CN" sz="2400" dirty="0"/>
          </a:p>
          <a:p>
            <a:pPr lvl="1"/>
            <a:r>
              <a:rPr lang="zh-CN" altLang="en-US" sz="1800" dirty="0"/>
              <a:t>例如使用纹理贴图贴一张光线跟踪结果。</a:t>
            </a:r>
            <a:endParaRPr lang="en-US" altLang="zh-CN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575" y="4498914"/>
            <a:ext cx="2981407" cy="21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13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得分项总述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算法选型（</a:t>
            </a:r>
            <a:r>
              <a:rPr lang="en-US" altLang="zh-CN" sz="2400" dirty="0"/>
              <a:t>RT</a:t>
            </a:r>
            <a:r>
              <a:rPr lang="zh-CN" altLang="en-US" sz="2400" dirty="0"/>
              <a:t>，</a:t>
            </a:r>
            <a:r>
              <a:rPr lang="en-US" altLang="zh-CN" sz="2400" dirty="0"/>
              <a:t>PT</a:t>
            </a:r>
            <a:r>
              <a:rPr lang="zh-CN" altLang="en-US" sz="2400" dirty="0"/>
              <a:t>，</a:t>
            </a:r>
            <a:r>
              <a:rPr lang="en-US" altLang="zh-CN" sz="2400" dirty="0"/>
              <a:t>PM</a:t>
            </a:r>
            <a:r>
              <a:rPr lang="zh-CN" altLang="en-US" sz="2400" dirty="0"/>
              <a:t>，</a:t>
            </a:r>
            <a:r>
              <a:rPr lang="en-US" altLang="zh-CN" sz="2400" dirty="0"/>
              <a:t>PPM</a:t>
            </a:r>
            <a:r>
              <a:rPr lang="zh-CN" altLang="en-US" sz="2400" dirty="0"/>
              <a:t>，</a:t>
            </a:r>
            <a:r>
              <a:rPr lang="en-US" altLang="zh-CN" sz="2400" dirty="0"/>
              <a:t>……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求交加速（包围盒、层次包围盒、</a:t>
            </a:r>
            <a:r>
              <a:rPr lang="en-US" altLang="zh-CN" sz="2400" dirty="0" err="1"/>
              <a:t>kd</a:t>
            </a:r>
            <a:r>
              <a:rPr lang="en-US" altLang="zh-CN" sz="2400" dirty="0"/>
              <a:t>-tree</a:t>
            </a:r>
            <a:r>
              <a:rPr lang="zh-CN" altLang="en-US" sz="2400" dirty="0"/>
              <a:t>、</a:t>
            </a:r>
            <a:r>
              <a:rPr lang="en-US" altLang="zh-CN" sz="2400" dirty="0"/>
              <a:t>octree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抗锯齿（边缘超采样、</a:t>
            </a:r>
            <a:r>
              <a:rPr lang="en-US" altLang="zh-CN" sz="2400" dirty="0"/>
              <a:t>DRT</a:t>
            </a:r>
            <a:r>
              <a:rPr lang="zh-CN" altLang="en-US" sz="2400" dirty="0"/>
              <a:t>等方法，主要针对模型边缘）</a:t>
            </a:r>
            <a:endParaRPr lang="en-US" altLang="zh-CN" sz="2400" dirty="0"/>
          </a:p>
          <a:p>
            <a:r>
              <a:rPr lang="zh-CN" altLang="en-US" sz="2400" dirty="0"/>
              <a:t>景深（</a:t>
            </a:r>
            <a:r>
              <a:rPr lang="en-US" altLang="zh-CN" sz="2400" dirty="0"/>
              <a:t>Adaptive</a:t>
            </a:r>
            <a:r>
              <a:rPr lang="zh-CN" altLang="en-US" sz="2400" dirty="0"/>
              <a:t> </a:t>
            </a:r>
            <a:r>
              <a:rPr lang="en-US" altLang="zh-CN" sz="2400" dirty="0"/>
              <a:t>Blur</a:t>
            </a:r>
            <a:r>
              <a:rPr lang="zh-CN" altLang="en-US" sz="2400" dirty="0"/>
              <a:t>、</a:t>
            </a:r>
            <a:r>
              <a:rPr lang="en-US" altLang="zh-CN" sz="2400" dirty="0"/>
              <a:t>DRT</a:t>
            </a:r>
            <a:r>
              <a:rPr lang="zh-CN" altLang="en-US" sz="2400" dirty="0"/>
              <a:t>等方法，模拟相机焦距）</a:t>
            </a:r>
            <a:endParaRPr lang="en-US" altLang="zh-CN" sz="2400" dirty="0"/>
          </a:p>
          <a:p>
            <a:r>
              <a:rPr lang="zh-CN" altLang="en-US" sz="2400" dirty="0"/>
              <a:t>软阴影（面光源采样）</a:t>
            </a:r>
            <a:endParaRPr lang="en-US" altLang="zh-CN" sz="2400" dirty="0"/>
          </a:p>
          <a:p>
            <a:r>
              <a:rPr lang="zh-CN" altLang="en-US" sz="2400" dirty="0"/>
              <a:t>纹理贴图（</a:t>
            </a:r>
            <a:r>
              <a:rPr lang="en-US" altLang="zh-CN" sz="2400" dirty="0"/>
              <a:t>UV</a:t>
            </a:r>
            <a:r>
              <a:rPr lang="zh-CN" altLang="en-US" sz="2400" dirty="0"/>
              <a:t>纹理映射、凹凸贴图）</a:t>
            </a:r>
            <a:endParaRPr lang="en-US" altLang="zh-CN" sz="2400" dirty="0"/>
          </a:p>
          <a:p>
            <a:r>
              <a:rPr lang="zh-CN" altLang="en-US" sz="2400" dirty="0"/>
              <a:t>复杂网格模型</a:t>
            </a:r>
            <a:r>
              <a:rPr lang="en-US" altLang="zh-CN" sz="2400" dirty="0"/>
              <a:t>/</a:t>
            </a:r>
            <a:r>
              <a:rPr lang="zh-CN" altLang="en-US" sz="2400" dirty="0"/>
              <a:t>场景（网格读写、求交加速、法向插值等）</a:t>
            </a:r>
            <a:endParaRPr lang="en-US" altLang="zh-CN" sz="2400" dirty="0"/>
          </a:p>
          <a:p>
            <a:r>
              <a:rPr lang="zh-CN" altLang="en-US" sz="2400" dirty="0"/>
              <a:t>其他（体积光等）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7363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算法选型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仅需实现一种渲染法。</a:t>
            </a:r>
            <a:endParaRPr lang="en-US" altLang="zh-CN" sz="1800" dirty="0"/>
          </a:p>
          <a:p>
            <a:pPr lvl="1"/>
            <a:r>
              <a:rPr lang="zh-CN" altLang="en-US" sz="2000" dirty="0"/>
              <a:t>算法难度和运算量逐步提高。</a:t>
            </a:r>
            <a:endParaRPr lang="en-US" altLang="zh-CN" sz="2000" dirty="0"/>
          </a:p>
          <a:p>
            <a:pPr lvl="1"/>
            <a:r>
              <a:rPr lang="zh-CN" altLang="en-US" sz="2000" dirty="0"/>
              <a:t>如果选择了较新的算法，应该体现出比老算法强在哪里。</a:t>
            </a:r>
            <a:endParaRPr lang="en-US" altLang="zh-CN" sz="2000" dirty="0"/>
          </a:p>
          <a:p>
            <a:pPr lvl="2"/>
            <a:r>
              <a:rPr lang="zh-CN" altLang="en-US" sz="1800" dirty="0"/>
              <a:t>做</a:t>
            </a:r>
            <a:r>
              <a:rPr lang="en-US" altLang="zh-CN" sz="1800" dirty="0"/>
              <a:t>Path Tracing</a:t>
            </a:r>
            <a:r>
              <a:rPr lang="zh-CN" altLang="en-US" sz="1800" dirty="0"/>
              <a:t>： 漫反射，特殊材质下的</a:t>
            </a:r>
            <a:r>
              <a:rPr lang="en-US" altLang="zh-CN" sz="1800" dirty="0"/>
              <a:t>Color Bleeding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lvl="2"/>
            <a:r>
              <a:rPr lang="zh-CN" altLang="en-US" sz="1800" dirty="0"/>
              <a:t>做</a:t>
            </a:r>
            <a:r>
              <a:rPr lang="en-US" altLang="zh-CN" sz="1800" dirty="0"/>
              <a:t>Photon mapping</a:t>
            </a:r>
            <a:r>
              <a:rPr lang="zh-CN" altLang="en-US" sz="1800" dirty="0"/>
              <a:t>：</a:t>
            </a:r>
            <a:r>
              <a:rPr lang="en-US" altLang="zh-CN" sz="1800" dirty="0"/>
              <a:t>Caustics – </a:t>
            </a:r>
            <a:r>
              <a:rPr lang="zh-CN" altLang="en-US" sz="1800" dirty="0"/>
              <a:t>由反射</a:t>
            </a:r>
            <a:r>
              <a:rPr lang="en-US" altLang="zh-CN" sz="1800" dirty="0"/>
              <a:t>/</a:t>
            </a:r>
            <a:r>
              <a:rPr lang="zh-CN" altLang="en-US" sz="1800" dirty="0"/>
              <a:t>透射引起的漫反射。</a:t>
            </a:r>
            <a:endParaRPr lang="en-US" altLang="zh-CN" sz="1800" dirty="0"/>
          </a:p>
          <a:p>
            <a:pPr lvl="2"/>
            <a:r>
              <a:rPr lang="zh-CN" altLang="en-US" sz="1800" dirty="0"/>
              <a:t>做</a:t>
            </a:r>
            <a:r>
              <a:rPr lang="en-US" altLang="zh-CN" sz="1800" dirty="0"/>
              <a:t>Progressive Photon mapping </a:t>
            </a:r>
            <a:r>
              <a:rPr lang="zh-CN" altLang="en-US" sz="1800" dirty="0"/>
              <a:t>：高精准度。</a:t>
            </a:r>
            <a:endParaRPr lang="en-US" altLang="zh-CN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034" y="4032539"/>
            <a:ext cx="3038095" cy="2276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735" y="4032539"/>
            <a:ext cx="3268610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2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时间代价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最终评分主要看效果，做的加速</a:t>
            </a:r>
            <a:r>
              <a:rPr lang="en-US" altLang="zh-CN" sz="2400" dirty="0"/>
              <a:t>(</a:t>
            </a:r>
            <a:r>
              <a:rPr lang="zh-CN" altLang="en-US" sz="2400" dirty="0"/>
              <a:t>包围盒、包围球、</a:t>
            </a:r>
            <a:r>
              <a:rPr lang="en-US" altLang="zh-CN" sz="2400" dirty="0"/>
              <a:t>Octree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Kd</a:t>
            </a:r>
            <a:r>
              <a:rPr lang="en-US" altLang="zh-CN" sz="2400" dirty="0"/>
              <a:t>-tree)</a:t>
            </a:r>
            <a:r>
              <a:rPr lang="zh-CN" altLang="en-US" sz="2400" dirty="0"/>
              <a:t>请在报告中注明。</a:t>
            </a:r>
            <a:endParaRPr lang="en-US" altLang="zh-CN" sz="2400" dirty="0"/>
          </a:p>
          <a:p>
            <a:r>
              <a:rPr lang="zh-CN" altLang="en-US" sz="2400" dirty="0"/>
              <a:t>可以使用</a:t>
            </a:r>
            <a:r>
              <a:rPr lang="en-US" altLang="zh-CN" sz="2400" dirty="0" err="1"/>
              <a:t>OpenMP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OpenACC</a:t>
            </a:r>
            <a:r>
              <a:rPr lang="zh-CN" altLang="en-US" sz="2400" dirty="0"/>
              <a:t>、</a:t>
            </a:r>
            <a:r>
              <a:rPr lang="en-US" altLang="zh-CN" sz="2400" dirty="0"/>
              <a:t>CUDA</a:t>
            </a:r>
            <a:r>
              <a:rPr lang="zh-CN" altLang="en-US" sz="2400" dirty="0"/>
              <a:t>等做性能加速，分值小于算法加速。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参数曲面（尤其是高次）和复杂网格求交的时间代价比一般曲面要高很多，完成作业时注意留足渲染时间。</a:t>
            </a:r>
            <a:endParaRPr lang="en-US" altLang="zh-CN" sz="2400" dirty="0"/>
          </a:p>
          <a:p>
            <a:r>
              <a:rPr lang="zh-CN" altLang="en-US" sz="2400" dirty="0"/>
              <a:t>多项附加功能会导致渲染时间乘法式叠加，夜里挂程序请保护计算机的安全。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90830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景深</a:t>
            </a: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457200" y="164092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景深三要素：光圈、焦距、物距</a:t>
            </a:r>
          </a:p>
        </p:txBody>
      </p:sp>
      <p:pic>
        <p:nvPicPr>
          <p:cNvPr id="11" name="Picture 2" descr="http://pic4.zhimg.com/51adfe8c921012131c0364236310553b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07" y="2731629"/>
            <a:ext cx="445770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pic4.zhimg.com/86f8eb7b913b7e77d6815b5ae71bc51b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680147"/>
            <a:ext cx="4457700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pic1.zhimg.com/221e2dda0a6ce9e4f55308c4e259193c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81052"/>
            <a:ext cx="17430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pic2.zhimg.com/8d3acdf306dea544e5a0c3c925c6d181_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0" y="4680147"/>
            <a:ext cx="2056057" cy="147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2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景深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</a:t>
            </a:r>
            <a:r>
              <a:rPr lang="en-US" altLang="zh-CN" dirty="0"/>
              <a:t>42</a:t>
            </a:r>
            <a:r>
              <a:rPr lang="zh-CN" altLang="en-US" dirty="0"/>
              <a:t>，王赢绪，</a:t>
            </a:r>
            <a:r>
              <a:rPr lang="en-US" altLang="zh-CN" dirty="0"/>
              <a:t>Path Tracing</a:t>
            </a:r>
            <a:r>
              <a:rPr lang="zh-CN" altLang="en-US" dirty="0"/>
              <a:t>带景深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18" y="2220493"/>
            <a:ext cx="5207563" cy="3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0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纹理映射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与参数曲面求交时，</a:t>
            </a:r>
            <a:r>
              <a:rPr lang="en-US" altLang="zh-CN" sz="2400" dirty="0"/>
              <a:t>UV</a:t>
            </a:r>
            <a:r>
              <a:rPr lang="zh-CN" altLang="en-US" sz="2400" dirty="0"/>
              <a:t>纹理坐标和求出来的参数值完美对应。</a:t>
            </a:r>
            <a:endParaRPr lang="en-US" altLang="zh-CN" sz="2400" dirty="0"/>
          </a:p>
          <a:p>
            <a:r>
              <a:rPr lang="zh-CN" altLang="en-US" sz="2400" dirty="0"/>
              <a:t>一般的面片，也可以将求交结果转化为参数坐标后读出需要取的纹理颜色值。</a:t>
            </a:r>
          </a:p>
        </p:txBody>
      </p:sp>
      <p:pic>
        <p:nvPicPr>
          <p:cNvPr id="4" name="Picture 12" descr="https://upload.wikimedia.org/wikipedia/commons/thumb/b/bf/B%C3%A9zier_surface_example.svg/410px-B%C3%A9zier_surface_examp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593" y="3458386"/>
            <a:ext cx="3078799" cy="24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s0.bdstatic.com/70cFvHSh_Q1YnxGkpoWK1HF6hhy/it/u=1757950531,3476779677&amp;fm=23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0" y="32686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591510" y="3268665"/>
            <a:ext cx="41506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91510" y="3268665"/>
            <a:ext cx="0" cy="3121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418568" y="32855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17861" y="609388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71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404894"/>
            <a:ext cx="7772400" cy="1899642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latin typeface="DengXian" charset="-122"/>
                <a:ea typeface="DengXian" charset="-122"/>
                <a:cs typeface="DengXian" charset="-122"/>
              </a:rPr>
              <a:t>样条曲线、曲面</a:t>
            </a:r>
            <a:endParaRPr lang="zh-CN" alt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895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复杂网格</a:t>
            </a:r>
            <a:r>
              <a:rPr lang="en-US" altLang="zh-CN" dirty="0"/>
              <a:t>/</a:t>
            </a:r>
            <a:r>
              <a:rPr lang="zh-CN" altLang="en-US" dirty="0"/>
              <a:t>场景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建议做</a:t>
            </a:r>
            <a:r>
              <a:rPr lang="en-US" altLang="zh-CN" sz="2400" dirty="0"/>
              <a:t>1~2</a:t>
            </a:r>
            <a:r>
              <a:rPr lang="zh-CN" altLang="en-US" sz="2400" dirty="0"/>
              <a:t>个参数曲面或复杂网格模型即可。</a:t>
            </a:r>
          </a:p>
        </p:txBody>
      </p:sp>
      <p:pic>
        <p:nvPicPr>
          <p:cNvPr id="4" name="Picture 1" descr="C:\Users\Token\Documents\Visual Studio 2012\Projects\RayTracing\RayTracing\conference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520088"/>
            <a:ext cx="6408712" cy="3497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188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X. </a:t>
            </a:r>
            <a:r>
              <a:rPr lang="zh-CN" altLang="en-US" dirty="0"/>
              <a:t>体积光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</a:t>
            </a:r>
            <a:r>
              <a:rPr lang="en-US" altLang="zh-CN" dirty="0"/>
              <a:t>42</a:t>
            </a:r>
            <a:r>
              <a:rPr lang="zh-CN" altLang="en-US" dirty="0"/>
              <a:t>，方燠，纹理与体积光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08" y="2132704"/>
            <a:ext cx="4548983" cy="45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2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最终提交和验收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Result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一张</a:t>
            </a:r>
            <a:r>
              <a:rPr lang="en-US" altLang="zh-CN" sz="2400" dirty="0"/>
              <a:t>/</a:t>
            </a:r>
            <a:r>
              <a:rPr lang="zh-CN" altLang="en-US" sz="2400" dirty="0"/>
              <a:t>多张渲染好的图片</a:t>
            </a:r>
            <a:endParaRPr lang="en-US" altLang="zh-CN" sz="2400" dirty="0"/>
          </a:p>
          <a:p>
            <a:r>
              <a:rPr lang="en-US" altLang="zh-CN" sz="2400" dirty="0"/>
              <a:t>Code</a:t>
            </a:r>
          </a:p>
          <a:p>
            <a:r>
              <a:rPr lang="en-US" altLang="zh-CN" sz="2400" dirty="0"/>
              <a:t>Report</a:t>
            </a:r>
          </a:p>
          <a:p>
            <a:pPr lvl="1"/>
            <a:r>
              <a:rPr lang="zh-CN" altLang="en-US" sz="1800" dirty="0"/>
              <a:t>简述实现的绘制算法，和附加功能。</a:t>
            </a:r>
            <a:endParaRPr lang="en-US" altLang="zh-CN" sz="1800" dirty="0"/>
          </a:p>
          <a:p>
            <a:pPr lvl="1"/>
            <a:r>
              <a:rPr lang="zh-CN" altLang="en-US" sz="1800" dirty="0"/>
              <a:t>附上每一个得分点的对应代码段，方便查验。</a:t>
            </a:r>
            <a:endParaRPr lang="en-US" altLang="zh-CN" sz="1800" dirty="0"/>
          </a:p>
          <a:p>
            <a:endParaRPr lang="en-US" altLang="zh-CN" sz="2400" dirty="0"/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18</a:t>
            </a:r>
            <a:r>
              <a:rPr lang="zh-CN" altLang="en-US" sz="2400" dirty="0"/>
              <a:t>周工作日进行当面验收，原则上不允许推迟。</a:t>
            </a:r>
            <a:endParaRPr lang="en-US" altLang="zh-CN" sz="2400" dirty="0"/>
          </a:p>
          <a:p>
            <a:pPr lvl="1"/>
            <a:r>
              <a:rPr lang="zh-CN" altLang="en-US" sz="1800" dirty="0"/>
              <a:t>验收以交流为主，验收时用的图像不作为最终评分标准</a:t>
            </a:r>
            <a:endParaRPr lang="en-US" altLang="zh-CN" sz="1800" dirty="0"/>
          </a:p>
          <a:p>
            <a:pPr lvl="1"/>
            <a:r>
              <a:rPr lang="zh-CN" altLang="en-US" sz="1800" dirty="0"/>
              <a:t>之后可以补交最终结果。</a:t>
            </a:r>
            <a:endParaRPr lang="en-US" altLang="zh-CN" sz="1800" dirty="0"/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18</a:t>
            </a:r>
            <a:r>
              <a:rPr lang="zh-CN" altLang="en-US" sz="2400" dirty="0"/>
              <a:t>周周日晚上</a:t>
            </a:r>
            <a:r>
              <a:rPr lang="en-US" altLang="zh-CN" sz="2400" dirty="0"/>
              <a:t>23:59</a:t>
            </a:r>
            <a:r>
              <a:rPr lang="zh-CN" altLang="en-US" sz="2400" dirty="0"/>
              <a:t>前提交。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9922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511121"/>
            <a:ext cx="7211144" cy="534659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评分细则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869783"/>
            <a:ext cx="8229600" cy="451945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占总评</a:t>
            </a:r>
            <a:r>
              <a:rPr kumimoji="1" lang="en-US" altLang="zh-CN" sz="1800" dirty="0"/>
              <a:t>45</a:t>
            </a:r>
            <a:r>
              <a:rPr kumimoji="1" lang="zh-CN" altLang="en-US" sz="1800" dirty="0"/>
              <a:t>分。</a:t>
            </a:r>
            <a:endParaRPr kumimoji="1" lang="en-US" altLang="zh-CN" sz="1800" dirty="0"/>
          </a:p>
          <a:p>
            <a:endParaRPr kumimoji="1" lang="en-US" altLang="zh-CN" sz="1400" dirty="0"/>
          </a:p>
        </p:txBody>
      </p:sp>
      <p:sp>
        <p:nvSpPr>
          <p:cNvPr id="4" name="矩形 3"/>
          <p:cNvSpPr/>
          <p:nvPr/>
        </p:nvSpPr>
        <p:spPr>
          <a:xfrm>
            <a:off x="3096345" y="2364122"/>
            <a:ext cx="6194800" cy="3368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实现光线追踪（有明显</a:t>
            </a:r>
            <a:r>
              <a:rPr kumimoji="1" lang="en-US" altLang="zh-CN" dirty="0"/>
              <a:t>bug</a:t>
            </a:r>
            <a:r>
              <a:rPr kumimoji="1" lang="zh-CN" altLang="en-US" dirty="0"/>
              <a:t>扣分）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实现光子映射</a:t>
            </a:r>
            <a:r>
              <a:rPr kumimoji="1" lang="en-US" altLang="zh-CN" dirty="0"/>
              <a:t> / </a:t>
            </a:r>
            <a:r>
              <a:rPr kumimoji="1" lang="zh-CN" altLang="en-US" dirty="0"/>
              <a:t>渐进式光子映射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景深 </a:t>
            </a:r>
            <a:r>
              <a:rPr kumimoji="1" lang="en-US" altLang="zh-CN" dirty="0"/>
              <a:t>+</a:t>
            </a:r>
            <a:r>
              <a:rPr kumimoji="1" lang="zh-CN" altLang="en-US" dirty="0"/>
              <a:t>软阴影 </a:t>
            </a:r>
            <a:r>
              <a:rPr kumimoji="1" lang="en-US" altLang="zh-CN" dirty="0"/>
              <a:t>+</a:t>
            </a:r>
            <a:r>
              <a:rPr kumimoji="1" lang="zh-CN" altLang="en-US" dirty="0"/>
              <a:t>抗锯齿 </a:t>
            </a:r>
            <a:r>
              <a:rPr kumimoji="1" lang="en-US" altLang="zh-CN" dirty="0"/>
              <a:t>+ </a:t>
            </a:r>
            <a:r>
              <a:rPr kumimoji="1" lang="zh-CN" altLang="en-US" dirty="0"/>
              <a:t>贴图 </a:t>
            </a:r>
            <a:r>
              <a:rPr kumimoji="1" lang="en-US" altLang="zh-CN" dirty="0"/>
              <a:t>/ </a:t>
            </a:r>
            <a:r>
              <a:rPr kumimoji="1" lang="zh-CN" altLang="en-US" dirty="0"/>
              <a:t>凹凸贴图等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实现参数曲面解析法求交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使用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并行加速（</a:t>
            </a:r>
            <a:r>
              <a:rPr kumimoji="1" lang="en-US" altLang="zh-CN" dirty="0" err="1"/>
              <a:t>OpenMP</a:t>
            </a:r>
            <a:r>
              <a:rPr kumimoji="1" lang="zh-CN" altLang="en-US" dirty="0"/>
              <a:t>不算）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光线求交加速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主观分</a:t>
            </a:r>
            <a:r>
              <a:rPr kumimoji="1" lang="en-US" altLang="zh-CN" dirty="0"/>
              <a:t>: </a:t>
            </a:r>
            <a:r>
              <a:rPr kumimoji="1" lang="zh-CN" altLang="en-US" dirty="0"/>
              <a:t>设计和构图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其他额外效果</a:t>
            </a:r>
            <a:r>
              <a:rPr kumimoji="1" lang="en-US" altLang="zh-CN" dirty="0"/>
              <a:t>: </a:t>
            </a:r>
            <a:r>
              <a:rPr kumimoji="1" lang="zh-CN" altLang="en-US" dirty="0"/>
              <a:t>体积光、色散、体渲染等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2917669" y="2285647"/>
            <a:ext cx="0" cy="32795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903422" y="2364122"/>
            <a:ext cx="1014248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25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+(5~10)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+10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+10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+5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+5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-10 ~ 10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163088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C322B-A746-4506-88F9-A4EF4A17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一些可选用的网格模型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D7D348-D1D2-4DEE-8B24-3D87D6D6F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http://graphics.stanford.edu/data/3Dscanrep/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880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7624" y="3140968"/>
            <a:ext cx="7211144" cy="1143000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dirty="0"/>
              <a:t>Thank You </a:t>
            </a:r>
            <a:r>
              <a:rPr lang="zh-CN" altLang="en-US" sz="6000" dirty="0"/>
              <a:t>！</a:t>
            </a:r>
            <a:br>
              <a:rPr lang="en-US" altLang="zh-CN" sz="6000" dirty="0"/>
            </a:br>
            <a:r>
              <a:rPr lang="en-US" altLang="zh-CN" sz="6000" dirty="0"/>
              <a:t>Any Questions?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1089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Bézier</a:t>
            </a:r>
            <a:r>
              <a:rPr lang="zh-CN" altLang="en-US" dirty="0"/>
              <a:t>曲线</a:t>
            </a:r>
            <a:r>
              <a:rPr lang="en-US" altLang="zh-CN" dirty="0"/>
              <a:t>/</a:t>
            </a:r>
            <a:r>
              <a:rPr lang="zh-CN" altLang="en-US" dirty="0"/>
              <a:t>曲面</a:t>
            </a:r>
          </a:p>
        </p:txBody>
      </p:sp>
      <p:pic>
        <p:nvPicPr>
          <p:cNvPr id="3076" name="Picture 4" descr="線性貝茲曲線演示動畫，t in [0,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1641944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二次貝茲曲線演示動畫，t in [0,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2840610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三次貝茲曲線演示動畫，t in [0,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4039277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四次貝茲曲線演示動畫，t in [0,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5237944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09157" y="1930180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Linear Bézier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9157" y="3128091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Quadratic Bézier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09157" y="4330861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Cubic Bézier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09157" y="5529528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Quartic Bézier</a:t>
            </a:r>
            <a:endParaRPr lang="zh-CN" altLang="en-US" dirty="0"/>
          </a:p>
        </p:txBody>
      </p:sp>
      <p:pic>
        <p:nvPicPr>
          <p:cNvPr id="3084" name="Picture 12" descr="https://upload.wikimedia.org/wikipedia/commons/thumb/b/bf/B%C3%A9zier_surface_example.svg/410px-B%C3%A9zier_surface_example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46" y="3125646"/>
            <a:ext cx="3078799" cy="24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6166089" y="2602774"/>
            <a:ext cx="15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Bi-cubic Bézier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8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Bézier</a:t>
            </a:r>
            <a:r>
              <a:rPr lang="zh-CN" altLang="en-US" dirty="0"/>
              <a:t>曲线</a:t>
            </a:r>
            <a:r>
              <a:rPr lang="en-US" altLang="zh-CN" dirty="0"/>
              <a:t>/</a:t>
            </a:r>
            <a:r>
              <a:rPr lang="zh-CN" altLang="en-US" dirty="0"/>
              <a:t>曲面</a:t>
            </a:r>
          </a:p>
        </p:txBody>
      </p:sp>
      <p:pic>
        <p:nvPicPr>
          <p:cNvPr id="3076" name="Picture 4" descr="線性貝茲曲線演示動畫，t in [0,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1641944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二次貝茲曲線演示動畫，t in [0,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2840610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三次貝茲曲線演示動畫，t in [0,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4039277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四次貝茲曲線演示動畫，t in [0,1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43" y="5237944"/>
            <a:ext cx="2286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09157" y="1930180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Linear Bézier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9157" y="3128091"/>
            <a:ext cx="17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Quadratic Bézier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09157" y="4330861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Cubic Bézier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09157" y="5529528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Quartic Bézier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2844" y="2017898"/>
            <a:ext cx="4125639" cy="2816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2525" y="2959485"/>
            <a:ext cx="4486275" cy="2746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7435" y="3254417"/>
            <a:ext cx="3417997" cy="3025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2525" y="4330861"/>
            <a:ext cx="4557220" cy="2918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91135" y="5529528"/>
            <a:ext cx="74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0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Bézier</a:t>
            </a:r>
            <a:r>
              <a:rPr lang="zh-CN" altLang="en-US" dirty="0"/>
              <a:t>曲线造型的表示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693008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参数曲线方程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altLang="zh-CN" sz="2000" i="1" dirty="0"/>
              </a:p>
              <a:p>
                <a:pPr marL="0" indent="0">
                  <a:buNone/>
                </a:pPr>
                <a:endParaRPr lang="en-US" altLang="zh-CN" sz="2000" i="1" dirty="0"/>
              </a:p>
              <a:p>
                <a:pPr marL="0" indent="0">
                  <a:buNone/>
                </a:pPr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zh-CN" altLang="en-US" sz="2000" dirty="0"/>
                  <a:t>是大家高中熟知的排列组合常数，代表了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/>
                  <a:t>次多项式的第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/>
                  <a:t>个系数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693008"/>
                <a:ext cx="8229600" cy="4525963"/>
              </a:xfrm>
              <a:blipFill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upload.wikimedia.org/wikipedia/commons/thumb/5/59/Bernstein_Polynomials.svg/385px-Bernstein_Polynomial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54" y="1860332"/>
            <a:ext cx="2038994" cy="20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1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Bézier</a:t>
            </a:r>
            <a:r>
              <a:rPr lang="zh-CN" altLang="en-US" dirty="0"/>
              <a:t>曲线求导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693008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参数曲线方程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r>
                  <a:rPr lang="zh-CN" altLang="en-US" sz="2400" dirty="0"/>
                  <a:t>大家可以自行尝试推导，或参考维基百科</a:t>
                </a: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693008"/>
                <a:ext cx="8229600" cy="4525963"/>
              </a:xfrm>
              <a:blipFill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03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6887510" y="5502049"/>
            <a:ext cx="33855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endParaRPr lang="zh-CN" altLang="en-US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74752" y="5558224"/>
            <a:ext cx="33855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</a:t>
            </a:r>
            <a:endParaRPr lang="zh-CN" altLang="en-US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6260" y="4581309"/>
            <a:ext cx="32573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Bézier</a:t>
            </a:r>
            <a:r>
              <a:rPr lang="zh-CN" altLang="en-US" dirty="0"/>
              <a:t>曲线造型的表示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600202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参数曲面方程（绕</a:t>
                </a:r>
                <a:r>
                  <a:rPr lang="en-US" altLang="zh-CN" sz="2400" dirty="0"/>
                  <a:t>Z</a:t>
                </a:r>
                <a:r>
                  <a:rPr lang="zh-CN" altLang="en-US" sz="2400" dirty="0"/>
                  <a:t>轴旋转）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altLang="zh-CN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/>
                  <a:t>	</a:t>
                </a:r>
                <a:endParaRPr lang="en-US" altLang="zh-CN" sz="2000" i="1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一阶雅各比：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𝜕𝛷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𝑺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𝜕𝛷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altLang="zh-CN" sz="2000" dirty="0"/>
                  <a:t> 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600202"/>
                <a:ext cx="8229600" cy="4525963"/>
              </a:xfrm>
              <a:blipFill>
                <a:blip r:embed="rId3"/>
                <a:stretch>
                  <a:fillRect l="-963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861" y="3799344"/>
            <a:ext cx="1919390" cy="1632978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950014" y="5514691"/>
            <a:ext cx="563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513541" y="4765975"/>
            <a:ext cx="0" cy="748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1" name="文本框 10"/>
          <p:cNvSpPr txBox="1"/>
          <p:nvPr/>
        </p:nvSpPr>
        <p:spPr>
          <a:xfrm>
            <a:off x="5657183" y="5432322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r>
              <a:rPr lang="en-US" altLang="zh-CN" sz="2000" dirty="0">
                <a:ln/>
                <a:solidFill>
                  <a:schemeClr val="accent4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R</a:t>
            </a:r>
            <a:endParaRPr lang="zh-CN" altLang="en-US" sz="2000" dirty="0">
              <a:ln/>
              <a:solidFill>
                <a:schemeClr val="accent4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451" y="3799345"/>
            <a:ext cx="1819350" cy="163297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>
            <a:off x="6867451" y="5316650"/>
            <a:ext cx="649586" cy="198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518025" y="5319801"/>
            <a:ext cx="278778" cy="377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761519" y="3219616"/>
                <a:ext cx="381521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𝜱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l-GR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func>
                                      <m:funcPr>
                                        <m:ctrlPr>
                                          <a:rPr lang="en-US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l-GR" altLang="zh-CN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519" y="3219616"/>
                <a:ext cx="3815212" cy="404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/>
          <p:cNvCxnSpPr/>
          <p:nvPr/>
        </p:nvCxnSpPr>
        <p:spPr>
          <a:xfrm flipH="1">
            <a:off x="7074004" y="4344873"/>
            <a:ext cx="63795" cy="430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123632" y="4348319"/>
            <a:ext cx="239957" cy="237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123632" y="4072828"/>
            <a:ext cx="80663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𝝏𝑺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𝝏𝜽</a:t>
            </a:r>
          </a:p>
        </p:txBody>
      </p:sp>
      <p:sp>
        <p:nvSpPr>
          <p:cNvPr id="31" name="矩形 30"/>
          <p:cNvSpPr/>
          <p:nvPr/>
        </p:nvSpPr>
        <p:spPr>
          <a:xfrm>
            <a:off x="7050336" y="4611207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𝝏𝑺</a:t>
            </a:r>
            <a:r>
              <a:rPr lang="en-US" altLang="zh-CN" dirty="0">
                <a:solidFill>
                  <a:srgbClr val="FFC000"/>
                </a:solidFill>
              </a:rPr>
              <a:t>/</a:t>
            </a:r>
            <a:r>
              <a:rPr lang="zh-CN" altLang="en-US" dirty="0">
                <a:solidFill>
                  <a:srgbClr val="FFC000"/>
                </a:solidFill>
              </a:rPr>
              <a:t>𝝏𝒕</a:t>
            </a:r>
          </a:p>
        </p:txBody>
      </p:sp>
    </p:spTree>
    <p:extLst>
      <p:ext uri="{BB962C8B-B14F-4D97-AF65-F5344CB8AC3E}">
        <p14:creationId xmlns:p14="http://schemas.microsoft.com/office/powerpoint/2010/main" val="2202815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矩形域</a:t>
            </a:r>
            <a:r>
              <a:rPr lang="en-US" altLang="zh-CN" dirty="0"/>
              <a:t>Bézier</a:t>
            </a:r>
            <a:r>
              <a:rPr lang="zh-CN" altLang="en-US" dirty="0"/>
              <a:t>曲面的表示与求导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参数曲面方程：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zh-CN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一阶导：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dirty="0"/>
                  <a:t>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000" dirty="0"/>
                  <a:t>   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r>
                  <a:rPr lang="zh-CN" altLang="en-US" sz="2400" dirty="0"/>
                  <a:t>请大家自行推导作为练习</a:t>
                </a:r>
                <a:r>
                  <a:rPr lang="en-US" altLang="zh-CN" sz="2000" dirty="0"/>
                  <a:t>  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2" descr="https://upload.wikimedia.org/wikipedia/commons/thumb/b/bf/B%C3%A9zier_surface_example.svg/410px-B%C3%A9zier_surface_exampl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46" y="3051218"/>
            <a:ext cx="3078799" cy="24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6443331" y="4987015"/>
            <a:ext cx="191385" cy="542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443331" y="4694629"/>
            <a:ext cx="499730" cy="292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974412" y="4888813"/>
            <a:ext cx="83869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𝝏𝑷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55159" y="5508913"/>
            <a:ext cx="82747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𝝏𝑷</a:t>
            </a:r>
            <a:r>
              <a:rPr lang="en-US" altLang="zh-CN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𝝏𝒗</a:t>
            </a:r>
            <a:endParaRPr lang="zh-CN" altLang="en-US" i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677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3245</TotalTime>
  <Words>2623</Words>
  <Application>Microsoft Office PowerPoint</Application>
  <PresentationFormat>全屏显示(4:3)</PresentationFormat>
  <Paragraphs>311</Paragraphs>
  <Slides>35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 Unicode MS</vt:lpstr>
      <vt:lpstr>DengXian</vt:lpstr>
      <vt:lpstr>仿宋</vt:lpstr>
      <vt:lpstr>Arial</vt:lpstr>
      <vt:lpstr>Calibri</vt:lpstr>
      <vt:lpstr>Cambria Math</vt:lpstr>
      <vt:lpstr>Consolas</vt:lpstr>
      <vt:lpstr>Office 主题​​</vt:lpstr>
      <vt:lpstr>《计算机图形学基础》  习题课2</vt:lpstr>
      <vt:lpstr>本节课主要内容</vt:lpstr>
      <vt:lpstr>样条曲线、曲面</vt:lpstr>
      <vt:lpstr>Bézier曲线/曲面</vt:lpstr>
      <vt:lpstr>Bézier曲线/曲面</vt:lpstr>
      <vt:lpstr>Bézier曲线造型的表示</vt:lpstr>
      <vt:lpstr>Bézier曲线求导</vt:lpstr>
      <vt:lpstr>Bézier曲线造型的表示</vt:lpstr>
      <vt:lpstr>矩形域Bézier曲面的表示与求导</vt:lpstr>
      <vt:lpstr>样条曲线/曲面造型举例</vt:lpstr>
      <vt:lpstr>样条曲线/曲面造型举例</vt:lpstr>
      <vt:lpstr>线面求交（基本）</vt:lpstr>
      <vt:lpstr>线面求交（参数曲面，P107）</vt:lpstr>
      <vt:lpstr>线面求交（参数曲面）</vt:lpstr>
      <vt:lpstr>线面求交（参数曲面，P107）</vt:lpstr>
      <vt:lpstr>PA3 编程作业</vt:lpstr>
      <vt:lpstr>PA3难点：De Boor Cox实现</vt:lpstr>
      <vt:lpstr>大作业说明</vt:lpstr>
      <vt:lpstr>主要考核点</vt:lpstr>
      <vt:lpstr>光线跟踪类别</vt:lpstr>
      <vt:lpstr>经典的光线跟踪算法(单点光源)</vt:lpstr>
      <vt:lpstr>其他算法选择</vt:lpstr>
      <vt:lpstr>要求</vt:lpstr>
      <vt:lpstr>得分项总述</vt:lpstr>
      <vt:lpstr>1. 算法选型</vt:lpstr>
      <vt:lpstr>2. 时间代价</vt:lpstr>
      <vt:lpstr>3. 景深</vt:lpstr>
      <vt:lpstr>3. 景深</vt:lpstr>
      <vt:lpstr>4. 纹理映射</vt:lpstr>
      <vt:lpstr>5. 复杂网格/场景</vt:lpstr>
      <vt:lpstr>X. 体积光</vt:lpstr>
      <vt:lpstr>最终提交和验收</vt:lpstr>
      <vt:lpstr>评分细则</vt:lpstr>
      <vt:lpstr>一些可选用的网格模型</vt:lpstr>
      <vt:lpstr>Thank You ！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《计算机图形学基础》  习题课</dc:title>
  <dc:creator>Kang Chen</dc:creator>
  <cp:lastModifiedBy>Fang Xiaonan</cp:lastModifiedBy>
  <cp:revision>255</cp:revision>
  <dcterms:created xsi:type="dcterms:W3CDTF">2016-03-05T08:15:29Z</dcterms:created>
  <dcterms:modified xsi:type="dcterms:W3CDTF">2020-04-11T12:41:45Z</dcterms:modified>
</cp:coreProperties>
</file>